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notesMasterIdLst>
    <p:notesMasterId r:id="rId58"/>
  </p:notesMasterIdLst>
  <p:sldIdLst>
    <p:sldId id="256" r:id="rId2"/>
    <p:sldId id="313" r:id="rId3"/>
    <p:sldId id="306"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59" r:id="rId22"/>
    <p:sldId id="356" r:id="rId23"/>
    <p:sldId id="357" r:id="rId24"/>
    <p:sldId id="358" r:id="rId25"/>
    <p:sldId id="351" r:id="rId26"/>
    <p:sldId id="352" r:id="rId27"/>
    <p:sldId id="353" r:id="rId28"/>
    <p:sldId id="354" r:id="rId29"/>
    <p:sldId id="355" r:id="rId30"/>
    <p:sldId id="362" r:id="rId31"/>
    <p:sldId id="360" r:id="rId32"/>
    <p:sldId id="361" r:id="rId33"/>
    <p:sldId id="364" r:id="rId34"/>
    <p:sldId id="307" r:id="rId35"/>
    <p:sldId id="363" r:id="rId36"/>
    <p:sldId id="331" r:id="rId37"/>
    <p:sldId id="332" r:id="rId38"/>
    <p:sldId id="334" r:id="rId39"/>
    <p:sldId id="335" r:id="rId40"/>
    <p:sldId id="336" r:id="rId41"/>
    <p:sldId id="337" r:id="rId42"/>
    <p:sldId id="338" r:id="rId43"/>
    <p:sldId id="339" r:id="rId44"/>
    <p:sldId id="340" r:id="rId45"/>
    <p:sldId id="341" r:id="rId46"/>
    <p:sldId id="342" r:id="rId47"/>
    <p:sldId id="343" r:id="rId48"/>
    <p:sldId id="344" r:id="rId49"/>
    <p:sldId id="345" r:id="rId50"/>
    <p:sldId id="346" r:id="rId51"/>
    <p:sldId id="347" r:id="rId52"/>
    <p:sldId id="348" r:id="rId53"/>
    <p:sldId id="349" r:id="rId54"/>
    <p:sldId id="350" r:id="rId55"/>
    <p:sldId id="308" r:id="rId56"/>
    <p:sldId id="305" r:id="rId5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57" autoAdjust="0"/>
    <p:restoredTop sz="94660"/>
  </p:normalViewPr>
  <p:slideViewPr>
    <p:cSldViewPr>
      <p:cViewPr varScale="1">
        <p:scale>
          <a:sx n="116" d="100"/>
          <a:sy n="116" d="100"/>
        </p:scale>
        <p:origin x="6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CFABC2-AA68-4325-B3AD-952215F5ACC7}" type="datetimeFigureOut">
              <a:rPr lang="en-GB" smtClean="0"/>
              <a:t>15/05/2022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4BC153-3B45-4120-B7E0-84EFDF5EACB8}" type="slidenum">
              <a:rPr lang="en-GB" smtClean="0"/>
              <a:t>‹#›</a:t>
            </a:fld>
            <a:endParaRPr lang="en-GB"/>
          </a:p>
        </p:txBody>
      </p:sp>
    </p:spTree>
    <p:extLst>
      <p:ext uri="{BB962C8B-B14F-4D97-AF65-F5344CB8AC3E}">
        <p14:creationId xmlns:p14="http://schemas.microsoft.com/office/powerpoint/2010/main" val="1869161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1DA6400-FAAD-4A7D-A9C2-20C860DAA197}" type="slidenum">
              <a:rPr lang="en-US" altLang="en-US" smtClean="0"/>
              <a:pPr eaLnBrk="1" hangingPunct="1">
                <a:spcBef>
                  <a:spcPct val="0"/>
                </a:spcBef>
              </a:pPr>
              <a:t>2</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B577B39-54AA-4FCE-AF8A-326D5BA4B2C7}" type="slidenum">
              <a:rPr lang="en-US" altLang="en-US" smtClean="0"/>
              <a:pPr eaLnBrk="1" hangingPunct="1">
                <a:spcBef>
                  <a:spcPct val="0"/>
                </a:spcBef>
              </a:pPr>
              <a:t>12</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9F07E5D-05C3-4BAC-8B1A-79DCF30D4A36}" type="slidenum">
              <a:rPr lang="en-US" altLang="en-US" smtClean="0"/>
              <a:pPr eaLnBrk="1" hangingPunct="1">
                <a:spcBef>
                  <a:spcPct val="0"/>
                </a:spcBef>
              </a:pPr>
              <a:t>13</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836A1A1-F324-4F7D-83D5-C24B39EA656A}" type="slidenum">
              <a:rPr lang="en-US" altLang="en-US" smtClean="0"/>
              <a:pPr eaLnBrk="1" hangingPunct="1">
                <a:spcBef>
                  <a:spcPct val="0"/>
                </a:spcBef>
              </a:pPr>
              <a:t>14</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B7AFA02-84B6-4392-8826-653EE7AC6B5A}" type="slidenum">
              <a:rPr lang="en-US" altLang="en-US" smtClean="0"/>
              <a:pPr eaLnBrk="1" hangingPunct="1">
                <a:spcBef>
                  <a:spcPct val="0"/>
                </a:spcBef>
              </a:pPr>
              <a:t>15</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2DFE368-5271-486D-A7E0-C9C7529DB813}" type="slidenum">
              <a:rPr lang="en-US" altLang="en-US" smtClean="0"/>
              <a:pPr eaLnBrk="1" hangingPunct="1">
                <a:spcBef>
                  <a:spcPct val="0"/>
                </a:spcBef>
              </a:pPr>
              <a:t>16</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3FCFCC9-26C8-4B47-8AA6-176DC4F87CC3}" type="slidenum">
              <a:rPr lang="en-US" altLang="en-US" smtClean="0"/>
              <a:pPr eaLnBrk="1" hangingPunct="1">
                <a:spcBef>
                  <a:spcPct val="0"/>
                </a:spcBef>
              </a:pPr>
              <a:t>17</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3572C72-8B1B-4681-A7FC-3FA7A86A5335}" type="slidenum">
              <a:rPr lang="en-US" altLang="en-US" smtClean="0"/>
              <a:pPr eaLnBrk="1" hangingPunct="1">
                <a:spcBef>
                  <a:spcPct val="0"/>
                </a:spcBef>
              </a:pPr>
              <a:t>18</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B2CEA00-FEA4-40EE-98EC-EDEEB822A094}" type="slidenum">
              <a:rPr lang="en-US" altLang="en-US" smtClean="0"/>
              <a:pPr eaLnBrk="1" hangingPunct="1">
                <a:spcBef>
                  <a:spcPct val="0"/>
                </a:spcBef>
              </a:pPr>
              <a:t>19</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4CCBDBA-04C9-43D9-906E-3C7CB516E5AC}" type="slidenum">
              <a:rPr lang="en-US" altLang="en-US" smtClean="0"/>
              <a:pPr eaLnBrk="1" hangingPunct="1">
                <a:spcBef>
                  <a:spcPct val="0"/>
                </a:spcBef>
              </a:pPr>
              <a:t>20</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3188F82B-78DA-4051-99D2-2CA0CB9BCA51}" type="slidenum">
              <a:rPr lang="en-US" altLang="en-US" sz="1200"/>
              <a:pPr eaLnBrk="1" hangingPunct="1"/>
              <a:t>22</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2A914CB-D542-4A56-9412-8EF9387F1294}" type="slidenum">
              <a:rPr lang="en-US" altLang="en-US" smtClean="0"/>
              <a:pPr eaLnBrk="1" hangingPunct="1">
                <a:spcBef>
                  <a:spcPct val="0"/>
                </a:spcBef>
              </a:pPr>
              <a:t>4</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1B46DD55-BF36-4B48-A3D5-582B256A0259}" type="slidenum">
              <a:rPr lang="en-US" altLang="en-US" sz="1200"/>
              <a:pPr eaLnBrk="1" hangingPunct="1"/>
              <a:t>23</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D1D50CFD-D406-47E2-82BE-0BD1CA26D9C8}" type="slidenum">
              <a:rPr lang="en-US" altLang="en-US" sz="1200"/>
              <a:pPr eaLnBrk="1" hangingPunct="1"/>
              <a:t>24</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32030F77-FDD2-4F43-80BE-1E45BB4C56E1}" type="slidenum">
              <a:rPr lang="en-US" altLang="en-US" sz="1200"/>
              <a:pPr eaLnBrk="1" hangingPunct="1"/>
              <a:t>26</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smtClean="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9209A113-1B58-4897-B3BC-86CA9504BFFD}" type="slidenum">
              <a:rPr lang="en-US" altLang="en-US" sz="1200"/>
              <a:pPr eaLnBrk="1" hangingPunct="1"/>
              <a:t>27</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97AEA380-EEA0-4FCE-A219-389C3235605C}" type="slidenum">
              <a:rPr lang="en-US" altLang="en-US" sz="1200"/>
              <a:pPr eaLnBrk="1" hangingPunct="1"/>
              <a:t>28</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60903893-D3AA-48C8-ABFE-3729EBDB61C4}" type="slidenum">
              <a:rPr lang="en-US" altLang="en-US" sz="1200"/>
              <a:pPr eaLnBrk="1" hangingPunct="1"/>
              <a:t>29</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864EC96E-9FDF-4BBF-A134-374EE5F02B3E}" type="slidenum">
              <a:rPr lang="en-US" altLang="en-US" sz="1200"/>
              <a:pPr eaLnBrk="1" hangingPunct="1"/>
              <a:t>30</a:t>
            </a:fld>
            <a:endParaRPr lang="en-US" alt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6A788CFF-D205-4270-94E3-AAEB7AF5D9D2}" type="slidenum">
              <a:rPr lang="en-US" altLang="en-US" sz="1200"/>
              <a:pPr eaLnBrk="1" hangingPunct="1"/>
              <a:t>31</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eaLnBrk="0" hangingPunct="0">
              <a:defRPr sz="2400">
                <a:solidFill>
                  <a:schemeClr val="tx1"/>
                </a:solidFill>
                <a:latin typeface="Arial" charset="0"/>
                <a:cs typeface="Arial" charset="0"/>
              </a:defRPr>
            </a:lvl1pPr>
            <a:lvl2pPr marL="730171" indent="-280835" defTabSz="914274" eaLnBrk="0" hangingPunct="0">
              <a:defRPr sz="2400">
                <a:solidFill>
                  <a:schemeClr val="tx1"/>
                </a:solidFill>
                <a:latin typeface="Arial" charset="0"/>
                <a:cs typeface="Arial" charset="0"/>
              </a:defRPr>
            </a:lvl2pPr>
            <a:lvl3pPr marL="1123340" indent="-224668" defTabSz="914274" eaLnBrk="0" hangingPunct="0">
              <a:defRPr sz="2400">
                <a:solidFill>
                  <a:schemeClr val="tx1"/>
                </a:solidFill>
                <a:latin typeface="Arial" charset="0"/>
                <a:cs typeface="Arial" charset="0"/>
              </a:defRPr>
            </a:lvl3pPr>
            <a:lvl4pPr marL="1572677" indent="-224668" defTabSz="914274" eaLnBrk="0" hangingPunct="0">
              <a:defRPr sz="2400">
                <a:solidFill>
                  <a:schemeClr val="tx1"/>
                </a:solidFill>
                <a:latin typeface="Arial" charset="0"/>
                <a:cs typeface="Arial" charset="0"/>
              </a:defRPr>
            </a:lvl4pPr>
            <a:lvl5pPr marL="2022013" indent="-224668" defTabSz="914274" eaLnBrk="0" hangingPunct="0">
              <a:defRPr sz="2400">
                <a:solidFill>
                  <a:schemeClr val="tx1"/>
                </a:solidFill>
                <a:latin typeface="Arial" charset="0"/>
                <a:cs typeface="Arial" charset="0"/>
              </a:defRPr>
            </a:lvl5pPr>
            <a:lvl6pPr marL="2471349" indent="-224668" defTabSz="914274" eaLnBrk="0" fontAlgn="base" hangingPunct="0">
              <a:spcBef>
                <a:spcPct val="0"/>
              </a:spcBef>
              <a:spcAft>
                <a:spcPct val="0"/>
              </a:spcAft>
              <a:defRPr sz="2400">
                <a:solidFill>
                  <a:schemeClr val="tx1"/>
                </a:solidFill>
                <a:latin typeface="Arial" charset="0"/>
                <a:cs typeface="Arial" charset="0"/>
              </a:defRPr>
            </a:lvl6pPr>
            <a:lvl7pPr marL="2920685" indent="-224668" defTabSz="914274" eaLnBrk="0" fontAlgn="base" hangingPunct="0">
              <a:spcBef>
                <a:spcPct val="0"/>
              </a:spcBef>
              <a:spcAft>
                <a:spcPct val="0"/>
              </a:spcAft>
              <a:defRPr sz="2400">
                <a:solidFill>
                  <a:schemeClr val="tx1"/>
                </a:solidFill>
                <a:latin typeface="Arial" charset="0"/>
                <a:cs typeface="Arial" charset="0"/>
              </a:defRPr>
            </a:lvl7pPr>
            <a:lvl8pPr marL="3370021" indent="-224668" defTabSz="914274" eaLnBrk="0" fontAlgn="base" hangingPunct="0">
              <a:spcBef>
                <a:spcPct val="0"/>
              </a:spcBef>
              <a:spcAft>
                <a:spcPct val="0"/>
              </a:spcAft>
              <a:defRPr sz="2400">
                <a:solidFill>
                  <a:schemeClr val="tx1"/>
                </a:solidFill>
                <a:latin typeface="Arial" charset="0"/>
                <a:cs typeface="Arial" charset="0"/>
              </a:defRPr>
            </a:lvl8pPr>
            <a:lvl9pPr marL="3819357" indent="-224668" defTabSz="914274" eaLnBrk="0" fontAlgn="base" hangingPunct="0">
              <a:spcBef>
                <a:spcPct val="0"/>
              </a:spcBef>
              <a:spcAft>
                <a:spcPct val="0"/>
              </a:spcAft>
              <a:defRPr sz="2400">
                <a:solidFill>
                  <a:schemeClr val="tx1"/>
                </a:solidFill>
                <a:latin typeface="Arial" charset="0"/>
                <a:cs typeface="Arial" charset="0"/>
              </a:defRPr>
            </a:lvl9pPr>
          </a:lstStyle>
          <a:p>
            <a:pPr eaLnBrk="1" hangingPunct="1"/>
            <a:fld id="{864EC96E-9FDF-4BBF-A134-374EE5F02B3E}" type="slidenum">
              <a:rPr lang="en-US" altLang="en-US" sz="1200"/>
              <a:pPr eaLnBrk="1" hangingPunct="1"/>
              <a:t>32</a:t>
            </a:fld>
            <a:endParaRPr lang="en-US" alt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5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E12CCA8F-2FC5-49F4-BA3A-4E1C84C1F112}" type="slidenum">
              <a:rPr lang="en-US" altLang="en-US" smtClean="0"/>
              <a:pPr eaLnBrk="1" hangingPunct="1">
                <a:spcBef>
                  <a:spcPct val="0"/>
                </a:spcBef>
              </a:pPr>
              <a:t>5</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3"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9811"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185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3907"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281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4867"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7395"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6915"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9443"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1011"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F7BE7E5-8613-4EFD-AD4A-A16A47046FE8}" type="slidenum">
              <a:rPr lang="en-US" altLang="en-US" smtClean="0"/>
              <a:pPr eaLnBrk="1" hangingPunct="1">
                <a:spcBef>
                  <a:spcPct val="0"/>
                </a:spcBef>
              </a:pPr>
              <a:t>6</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1491"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305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9203"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5107"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329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601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3539"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5587" name="Rectangle 3"/>
          <p:cNvSpPr txBox="1">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2D5A7E5-40DD-479E-A0EF-85D3BEAE671D}" type="slidenum">
              <a:rPr lang="en-US" altLang="en-US" smtClean="0"/>
              <a:pPr eaLnBrk="1" hangingPunct="1">
                <a:spcBef>
                  <a:spcPct val="0"/>
                </a:spcBef>
              </a:pPr>
              <a:t>7</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34C5FDF-BA03-4086-8693-167B25905DC1}" type="slidenum">
              <a:rPr lang="en-US" altLang="en-US" smtClean="0"/>
              <a:pPr eaLnBrk="1" hangingPunct="1">
                <a:spcBef>
                  <a:spcPct val="0"/>
                </a:spcBef>
              </a:pPr>
              <a:t>8</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645CA7B-ED76-4B2C-8F74-49BA46D9D2F9}" type="slidenum">
              <a:rPr lang="en-US" altLang="en-US" smtClean="0"/>
              <a:pPr eaLnBrk="1" hangingPunct="1">
                <a:spcBef>
                  <a:spcPct val="0"/>
                </a:spcBef>
              </a:pPr>
              <a:t>9</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7F7C30F-F8D2-4BC5-A3D1-E7ECA662041D}" type="slidenum">
              <a:rPr lang="en-US" altLang="en-US" smtClean="0"/>
              <a:pPr eaLnBrk="1" hangingPunct="1">
                <a:spcBef>
                  <a:spcPct val="0"/>
                </a:spcBef>
              </a:pPr>
              <a:t>10</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spcBef>
                <a:spcPct val="30000"/>
              </a:spcBef>
              <a:defRPr sz="1200">
                <a:solidFill>
                  <a:schemeClr val="tx1"/>
                </a:solidFill>
                <a:latin typeface="Arial" charset="0"/>
                <a:cs typeface="Arial" charset="0"/>
              </a:defRPr>
            </a:lvl1pPr>
            <a:lvl2pPr marL="729057" indent="-280406" defTabSz="914437" eaLnBrk="0" hangingPunct="0">
              <a:spcBef>
                <a:spcPct val="30000"/>
              </a:spcBef>
              <a:defRPr sz="1200">
                <a:solidFill>
                  <a:schemeClr val="tx1"/>
                </a:solidFill>
                <a:latin typeface="Arial" charset="0"/>
                <a:cs typeface="Arial" charset="0"/>
              </a:defRPr>
            </a:lvl2pPr>
            <a:lvl3pPr marL="1121626" indent="-224325" defTabSz="914437" eaLnBrk="0" hangingPunct="0">
              <a:spcBef>
                <a:spcPct val="30000"/>
              </a:spcBef>
              <a:defRPr sz="1200">
                <a:solidFill>
                  <a:schemeClr val="tx1"/>
                </a:solidFill>
                <a:latin typeface="Arial" charset="0"/>
                <a:cs typeface="Arial" charset="0"/>
              </a:defRPr>
            </a:lvl3pPr>
            <a:lvl4pPr marL="1570276" indent="-224325" defTabSz="914437" eaLnBrk="0" hangingPunct="0">
              <a:spcBef>
                <a:spcPct val="30000"/>
              </a:spcBef>
              <a:defRPr sz="1200">
                <a:solidFill>
                  <a:schemeClr val="tx1"/>
                </a:solidFill>
                <a:latin typeface="Arial" charset="0"/>
                <a:cs typeface="Arial" charset="0"/>
              </a:defRPr>
            </a:lvl4pPr>
            <a:lvl5pPr marL="2018927" indent="-224325" defTabSz="914437" eaLnBrk="0" hangingPunct="0">
              <a:spcBef>
                <a:spcPct val="30000"/>
              </a:spcBef>
              <a:defRPr sz="1200">
                <a:solidFill>
                  <a:schemeClr val="tx1"/>
                </a:solidFill>
                <a:latin typeface="Arial" charset="0"/>
                <a:cs typeface="Arial" charset="0"/>
              </a:defRPr>
            </a:lvl5pPr>
            <a:lvl6pPr marL="2467577" indent="-224325" defTabSz="914437" eaLnBrk="0" fontAlgn="base" hangingPunct="0">
              <a:spcBef>
                <a:spcPct val="30000"/>
              </a:spcBef>
              <a:spcAft>
                <a:spcPct val="0"/>
              </a:spcAft>
              <a:defRPr sz="1200">
                <a:solidFill>
                  <a:schemeClr val="tx1"/>
                </a:solidFill>
                <a:latin typeface="Arial" charset="0"/>
                <a:cs typeface="Arial" charset="0"/>
              </a:defRPr>
            </a:lvl6pPr>
            <a:lvl7pPr marL="2916227" indent="-224325" defTabSz="914437" eaLnBrk="0" fontAlgn="base" hangingPunct="0">
              <a:spcBef>
                <a:spcPct val="30000"/>
              </a:spcBef>
              <a:spcAft>
                <a:spcPct val="0"/>
              </a:spcAft>
              <a:defRPr sz="1200">
                <a:solidFill>
                  <a:schemeClr val="tx1"/>
                </a:solidFill>
                <a:latin typeface="Arial" charset="0"/>
                <a:cs typeface="Arial" charset="0"/>
              </a:defRPr>
            </a:lvl7pPr>
            <a:lvl8pPr marL="3364878" indent="-224325" defTabSz="914437" eaLnBrk="0" fontAlgn="base" hangingPunct="0">
              <a:spcBef>
                <a:spcPct val="30000"/>
              </a:spcBef>
              <a:spcAft>
                <a:spcPct val="0"/>
              </a:spcAft>
              <a:defRPr sz="1200">
                <a:solidFill>
                  <a:schemeClr val="tx1"/>
                </a:solidFill>
                <a:latin typeface="Arial" charset="0"/>
                <a:cs typeface="Arial" charset="0"/>
              </a:defRPr>
            </a:lvl8pPr>
            <a:lvl9pPr marL="3813528" indent="-224325" defTabSz="914437"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B821DE8-6E9D-4A16-A6A5-04567E6E23D2}" type="slidenum">
              <a:rPr lang="en-US" altLang="en-US" smtClean="0"/>
              <a:pPr eaLnBrk="1" hangingPunct="1">
                <a:spcBef>
                  <a:spcPct val="0"/>
                </a:spcBef>
              </a:pPr>
              <a:t>11</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392A5C-A95F-4D15-940B-D910751FBF20}" type="datetime1">
              <a:rPr lang="en-GB" smtClean="0"/>
              <a:t>15/05/2022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30095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3C4F53-8133-43CB-8939-8E74245A94E8}" type="datetime1">
              <a:rPr lang="en-GB" smtClean="0"/>
              <a:t>15/05/2022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697523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056072-5941-436D-93C0-0870E1685F17}" type="datetime1">
              <a:rPr lang="en-GB" smtClean="0"/>
              <a:t>15/05/2022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91499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37C378-298B-491A-A196-63BB78AC6826}" type="datetime1">
              <a:rPr lang="en-GB" smtClean="0"/>
              <a:t>15/05/2022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571971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676C11-E8C8-40F0-BC1A-168C0E0E635C}" type="datetime1">
              <a:rPr lang="en-GB" smtClean="0"/>
              <a:t>15/05/2022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3988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1FA5B3-B493-44BD-B560-2B80ECC97B05}" type="datetime1">
              <a:rPr lang="en-GB" smtClean="0"/>
              <a:t>15/05/2022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53648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E1E0DF-BAFE-4627-AB95-4911CFD4FBC9}" type="datetime1">
              <a:rPr lang="en-GB" smtClean="0"/>
              <a:t>15/05/2022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767322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3C366-5AEA-4ED5-A0B3-DCB0CC208568}" type="datetime1">
              <a:rPr lang="en-GB" smtClean="0"/>
              <a:t>15/05/2022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708681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436E143F-B6D9-4815-8749-B04CDF758484}" type="datetime1">
              <a:rPr lang="en-GB" smtClean="0"/>
              <a:t>15/05/2022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0D4340-EA28-4FAF-9F8D-4DCA27993F66}" type="slidenum">
              <a:rPr lang="en-US"/>
              <a:pPr>
                <a:defRPr/>
              </a:pPr>
              <a:t>‹#›</a:t>
            </a:fld>
            <a:endParaRPr lang="en-US"/>
          </a:p>
        </p:txBody>
      </p:sp>
    </p:spTree>
    <p:extLst>
      <p:ext uri="{BB962C8B-B14F-4D97-AF65-F5344CB8AC3E}">
        <p14:creationId xmlns:p14="http://schemas.microsoft.com/office/powerpoint/2010/main" val="290064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3379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6613" y="1981200"/>
            <a:ext cx="3810000" cy="1612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6613" y="3746500"/>
            <a:ext cx="3810000" cy="1614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69468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114141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08413" cy="3379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3379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6932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81E859-32A6-40E0-AF3E-67E8E0DCFE1A}" type="datetime1">
              <a:rPr lang="en-GB" smtClean="0"/>
              <a:t>15/05/2022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35890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61187D-BDC3-4D5A-800C-ADA6F04803C2}" type="datetime1">
              <a:rPr lang="en-GB" smtClean="0"/>
              <a:t>15/05/2022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424829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7F0AFE-65A1-4365-87E7-2244A2CF9DBA}" type="datetime1">
              <a:rPr lang="en-GB" smtClean="0"/>
              <a:t>15/05/2022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358358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78C4A3-75F7-487F-95A6-1EAFDE5E421A}" type="datetime1">
              <a:rPr lang="en-GB" smtClean="0"/>
              <a:t>15/05/2022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288263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3DF6AC-F94A-4338-9042-9F4022FE9BBB}" type="datetime1">
              <a:rPr lang="en-GB" smtClean="0"/>
              <a:t>15/05/2022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379256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32816-55D5-47BD-86C8-793BCA8F718F}" type="datetime1">
              <a:rPr lang="en-GB" smtClean="0"/>
              <a:t>15/05/2022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365086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A9B3068-2C7B-45B1-A74F-87DE973D644C}" type="datetime1">
              <a:rPr lang="en-GB" smtClean="0"/>
              <a:t>15/05/2022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991183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7BD6218-1EFE-4E95-B475-030F46614EE5}" type="datetime1">
              <a:rPr lang="en-GB" smtClean="0"/>
              <a:t>15/05/2022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2BDC46-6F47-4AB5-98F3-E57E0E1A91C5}" type="slidenum">
              <a:rPr lang="en-GB" smtClean="0"/>
              <a:t>‹#›</a:t>
            </a:fld>
            <a:endParaRPr lang="en-GB"/>
          </a:p>
        </p:txBody>
      </p:sp>
    </p:spTree>
    <p:extLst>
      <p:ext uri="{BB962C8B-B14F-4D97-AF65-F5344CB8AC3E}">
        <p14:creationId xmlns:p14="http://schemas.microsoft.com/office/powerpoint/2010/main" val="113516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05D6D8-5631-402A-B235-C0E942314990}" type="datetime1">
              <a:rPr lang="en-GB" smtClean="0"/>
              <a:t>15/05/2022</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72BDC46-6F47-4AB5-98F3-E57E0E1A91C5}" type="slidenum">
              <a:rPr lang="en-GB" smtClean="0"/>
              <a:t>‹#›</a:t>
            </a:fld>
            <a:endParaRPr lang="en-GB"/>
          </a:p>
        </p:txBody>
      </p:sp>
    </p:spTree>
    <p:extLst>
      <p:ext uri="{BB962C8B-B14F-4D97-AF65-F5344CB8AC3E}">
        <p14:creationId xmlns:p14="http://schemas.microsoft.com/office/powerpoint/2010/main" val="3067923722"/>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 id="2147483766" r:id="rId18"/>
    <p:sldLayoutId id="2147483767"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7.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7.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7.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7.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0.xml"/><Relationship Id="rId1" Type="http://schemas.openxmlformats.org/officeDocument/2006/relationships/slideLayout" Target="../slideLayouts/slideLayout18.xml"/><Relationship Id="rId4" Type="http://schemas.openxmlformats.org/officeDocument/2006/relationships/image" Target="../media/image10.emf"/></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Experimental economics</a:t>
            </a:r>
            <a:endParaRPr lang="en-GB" dirty="0"/>
          </a:p>
        </p:txBody>
      </p:sp>
      <p:sp>
        <p:nvSpPr>
          <p:cNvPr id="3" name="Subtitle 2"/>
          <p:cNvSpPr>
            <a:spLocks noGrp="1"/>
          </p:cNvSpPr>
          <p:nvPr>
            <p:ph type="subTitle" idx="1"/>
          </p:nvPr>
        </p:nvSpPr>
        <p:spPr/>
        <p:txBody>
          <a:bodyPr/>
          <a:lstStyle/>
          <a:p>
            <a:r>
              <a:rPr lang="en-GB" dirty="0" smtClean="0"/>
              <a:t>John Hey</a:t>
            </a:r>
          </a:p>
          <a:p>
            <a:r>
              <a:rPr lang="en-GB" dirty="0" smtClean="0"/>
              <a:t>Lecture 11</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1</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0127" y="5212755"/>
            <a:ext cx="1183873" cy="1657215"/>
          </a:xfrm>
          <a:prstGeom prst="rect">
            <a:avLst/>
          </a:prstGeom>
        </p:spPr>
      </p:pic>
    </p:spTree>
    <p:extLst>
      <p:ext uri="{BB962C8B-B14F-4D97-AF65-F5344CB8AC3E}">
        <p14:creationId xmlns:p14="http://schemas.microsoft.com/office/powerpoint/2010/main" val="1980547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The Solution</a:t>
            </a:r>
          </a:p>
        </p:txBody>
      </p:sp>
      <p:sp>
        <p:nvSpPr>
          <p:cNvPr id="64515" name="Rectangle 3"/>
          <p:cNvSpPr>
            <a:spLocks noGrp="1" noChangeArrowheads="1"/>
          </p:cNvSpPr>
          <p:nvPr>
            <p:ph idx="1"/>
          </p:nvPr>
        </p:nvSpPr>
        <p:spPr>
          <a:noFill/>
          <a:ln>
            <a:noFill/>
            <a:miter lim="800000"/>
            <a:headEnd/>
            <a:tailEnd/>
          </a:ln>
        </p:spPr>
        <p:txBody>
          <a:bodyPr/>
          <a:lstStyle/>
          <a:p>
            <a:pPr eaLnBrk="1" hangingPunct="1">
              <a:lnSpc>
                <a:spcPct val="90000"/>
              </a:lnSpc>
            </a:pPr>
            <a:r>
              <a:rPr lang="it-IT" altLang="en-US" dirty="0" smtClean="0">
                <a:solidFill>
                  <a:schemeClr val="tx1"/>
                </a:solidFill>
              </a:rPr>
              <a:t>Backward Induction says that the individual should play Down at the first decision node and then Up at the second – irrespective of what Nature does.</a:t>
            </a:r>
          </a:p>
          <a:p>
            <a:pPr eaLnBrk="1" hangingPunct="1">
              <a:lnSpc>
                <a:spcPct val="90000"/>
              </a:lnSpc>
            </a:pPr>
            <a:r>
              <a:rPr lang="it-IT" altLang="en-US" dirty="0" smtClean="0">
                <a:solidFill>
                  <a:schemeClr val="tx1"/>
                </a:solidFill>
              </a:rPr>
              <a:t>The Strategy Method says the same.</a:t>
            </a:r>
          </a:p>
          <a:p>
            <a:pPr eaLnBrk="1" hangingPunct="1">
              <a:lnSpc>
                <a:spcPct val="90000"/>
              </a:lnSpc>
            </a:pPr>
            <a:r>
              <a:rPr lang="it-IT" altLang="en-US" dirty="0" smtClean="0">
                <a:solidFill>
                  <a:schemeClr val="tx1"/>
                </a:solidFill>
              </a:rPr>
              <a:t>That is because the payoffs satisfy the Dominance Property </a:t>
            </a:r>
            <a:r>
              <a:rPr lang="en-US" altLang="en-US" dirty="0" smtClean="0">
                <a:solidFill>
                  <a:schemeClr val="tx1"/>
                </a:solidFill>
              </a:rPr>
              <a:t>©.</a:t>
            </a:r>
          </a:p>
        </p:txBody>
      </p:sp>
      <p:sp>
        <p:nvSpPr>
          <p:cNvPr id="2" name="Slide Number Placeholder 1"/>
          <p:cNvSpPr>
            <a:spLocks noGrp="1"/>
          </p:cNvSpPr>
          <p:nvPr>
            <p:ph type="sldNum" sz="quarter" idx="12"/>
          </p:nvPr>
        </p:nvSpPr>
        <p:spPr/>
        <p:txBody>
          <a:bodyPr/>
          <a:lstStyle/>
          <a:p>
            <a:fld id="{E72BDC46-6F47-4AB5-98F3-E57E0E1A91C5}" type="slidenum">
              <a:rPr lang="en-GB" smtClean="0"/>
              <a:t>10</a:t>
            </a:fld>
            <a:endParaRPr lang="en-GB"/>
          </a:p>
        </p:txBody>
      </p:sp>
    </p:spTree>
    <p:custDataLst>
      <p:tags r:id="rId1"/>
    </p:custDataLst>
    <p:extLst>
      <p:ext uri="{BB962C8B-B14F-4D97-AF65-F5344CB8AC3E}">
        <p14:creationId xmlns:p14="http://schemas.microsoft.com/office/powerpoint/2010/main" val="372782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Planning</a:t>
            </a:r>
          </a:p>
        </p:txBody>
      </p:sp>
      <p:sp>
        <p:nvSpPr>
          <p:cNvPr id="78851" name="Rectangle 3"/>
          <p:cNvSpPr>
            <a:spLocks noGrp="1" noChangeArrowheads="1"/>
          </p:cNvSpPr>
          <p:nvPr>
            <p:ph idx="1"/>
          </p:nvPr>
        </p:nvSpPr>
        <p:spPr>
          <a:noFill/>
          <a:ln>
            <a:noFill/>
            <a:miter lim="800000"/>
            <a:headEnd/>
            <a:tailEnd/>
          </a:ln>
        </p:spPr>
        <p:txBody>
          <a:bodyPr/>
          <a:lstStyle/>
          <a:p>
            <a:pPr eaLnBrk="1" hangingPunct="1"/>
            <a:r>
              <a:rPr lang="it-IT" altLang="en-US" dirty="0" smtClean="0">
                <a:solidFill>
                  <a:schemeClr val="tx1"/>
                </a:solidFill>
              </a:rPr>
              <a:t>Note that both stories involve the idea of </a:t>
            </a:r>
            <a:r>
              <a:rPr lang="it-IT" altLang="en-US" i="1" dirty="0" smtClean="0">
                <a:solidFill>
                  <a:schemeClr val="tx1"/>
                </a:solidFill>
              </a:rPr>
              <a:t>planning</a:t>
            </a:r>
            <a:r>
              <a:rPr lang="it-IT" altLang="en-US" dirty="0" smtClean="0">
                <a:solidFill>
                  <a:schemeClr val="tx1"/>
                </a:solidFill>
              </a:rPr>
              <a:t>.</a:t>
            </a:r>
          </a:p>
          <a:p>
            <a:pPr eaLnBrk="1" hangingPunct="1"/>
            <a:r>
              <a:rPr lang="it-IT" altLang="en-US" dirty="0" smtClean="0">
                <a:solidFill>
                  <a:schemeClr val="tx1"/>
                </a:solidFill>
              </a:rPr>
              <a:t>Economic theory relies on this.</a:t>
            </a:r>
          </a:p>
          <a:p>
            <a:pPr eaLnBrk="1" hangingPunct="1"/>
            <a:endParaRPr lang="it-IT" altLang="en-US" dirty="0" smtClean="0">
              <a:solidFill>
                <a:schemeClr val="tx1"/>
              </a:solidFill>
            </a:endParaRPr>
          </a:p>
          <a:p>
            <a:pPr eaLnBrk="1" hangingPunct="1"/>
            <a:r>
              <a:rPr lang="it-IT" altLang="en-US" dirty="0" smtClean="0">
                <a:solidFill>
                  <a:schemeClr val="tx1"/>
                </a:solidFill>
              </a:rPr>
              <a:t>So two questions:</a:t>
            </a:r>
          </a:p>
          <a:p>
            <a:pPr eaLnBrk="1" hangingPunct="1"/>
            <a:r>
              <a:rPr lang="it-IT" altLang="en-US" dirty="0" smtClean="0">
                <a:solidFill>
                  <a:schemeClr val="tx1"/>
                </a:solidFill>
              </a:rPr>
              <a:t>Do people plan? </a:t>
            </a:r>
          </a:p>
          <a:p>
            <a:pPr eaLnBrk="1" hangingPunct="1"/>
            <a:r>
              <a:rPr lang="it-IT" altLang="en-US" dirty="0" smtClean="0">
                <a:solidFill>
                  <a:schemeClr val="tx1"/>
                </a:solidFill>
              </a:rPr>
              <a:t>If so, how far ahead do they plan?</a:t>
            </a:r>
          </a:p>
          <a:p>
            <a:pPr eaLnBrk="1" hangingPunct="1"/>
            <a:endParaRPr lang="it-IT" altLang="en-US" dirty="0" smtClean="0">
              <a:solidFill>
                <a:schemeClr val="tx1"/>
              </a:solidFill>
            </a:endParaRPr>
          </a:p>
          <a:p>
            <a:pPr eaLnBrk="1" hangingPunct="1"/>
            <a:r>
              <a:rPr lang="it-IT" altLang="en-US" dirty="0" smtClean="0">
                <a:solidFill>
                  <a:schemeClr val="tx1"/>
                </a:solidFill>
              </a:rPr>
              <a:t>At this point we concentrate solely on the first of these.</a:t>
            </a:r>
          </a:p>
        </p:txBody>
      </p:sp>
      <p:sp>
        <p:nvSpPr>
          <p:cNvPr id="2" name="Slide Number Placeholder 1"/>
          <p:cNvSpPr>
            <a:spLocks noGrp="1"/>
          </p:cNvSpPr>
          <p:nvPr>
            <p:ph type="sldNum" sz="quarter" idx="12"/>
          </p:nvPr>
        </p:nvSpPr>
        <p:spPr/>
        <p:txBody>
          <a:bodyPr/>
          <a:lstStyle/>
          <a:p>
            <a:fld id="{E72BDC46-6F47-4AB5-98F3-E57E0E1A91C5}" type="slidenum">
              <a:rPr lang="en-GB" smtClean="0"/>
              <a:t>11</a:t>
            </a:fld>
            <a:endParaRPr lang="en-GB"/>
          </a:p>
        </p:txBody>
      </p:sp>
    </p:spTree>
    <p:custDataLst>
      <p:tags r:id="rId1"/>
    </p:custDataLst>
    <p:extLst>
      <p:ext uri="{BB962C8B-B14F-4D97-AF65-F5344CB8AC3E}">
        <p14:creationId xmlns:p14="http://schemas.microsoft.com/office/powerpoint/2010/main" val="229300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5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8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A Way </a:t>
            </a:r>
            <a:r>
              <a:rPr lang="it-IT" altLang="en-US" dirty="0" smtClean="0"/>
              <a:t>around </a:t>
            </a:r>
            <a:r>
              <a:rPr lang="it-IT" altLang="en-US" dirty="0" smtClean="0"/>
              <a:t>preferences</a:t>
            </a:r>
          </a:p>
        </p:txBody>
      </p:sp>
      <p:sp>
        <p:nvSpPr>
          <p:cNvPr id="74755" name="Rectangle 3"/>
          <p:cNvSpPr>
            <a:spLocks noGrp="1" noChangeArrowheads="1"/>
          </p:cNvSpPr>
          <p:nvPr>
            <p:ph idx="1"/>
          </p:nvPr>
        </p:nvSpPr>
        <p:spPr>
          <a:noFill/>
          <a:ln>
            <a:noFill/>
            <a:miter lim="800000"/>
            <a:headEnd/>
            <a:tailEnd/>
          </a:ln>
        </p:spPr>
        <p:txBody>
          <a:bodyPr>
            <a:normAutofit fontScale="92500" lnSpcReduction="20000"/>
          </a:bodyPr>
          <a:lstStyle/>
          <a:p>
            <a:pPr eaLnBrk="1" hangingPunct="1">
              <a:lnSpc>
                <a:spcPct val="90000"/>
              </a:lnSpc>
            </a:pPr>
            <a:r>
              <a:rPr lang="it-IT" altLang="en-US" sz="2800" dirty="0" smtClean="0">
                <a:solidFill>
                  <a:schemeClr val="tx1"/>
                </a:solidFill>
              </a:rPr>
              <a:t>We carefully construct the payoffs so that we do not need to know anything about preferences other than they respect </a:t>
            </a:r>
            <a:r>
              <a:rPr lang="it-IT" altLang="en-US" sz="2800" i="1" dirty="0" smtClean="0">
                <a:solidFill>
                  <a:schemeClr val="tx1"/>
                </a:solidFill>
              </a:rPr>
              <a:t>dominance</a:t>
            </a:r>
            <a:r>
              <a:rPr lang="it-IT" altLang="en-US" sz="2800" dirty="0" smtClean="0">
                <a:solidFill>
                  <a:schemeClr val="tx1"/>
                </a:solidFill>
              </a:rPr>
              <a:t>: “if one choice dominates another then everyone should choose it”.</a:t>
            </a:r>
          </a:p>
          <a:p>
            <a:pPr eaLnBrk="1" hangingPunct="1">
              <a:lnSpc>
                <a:spcPct val="90000"/>
              </a:lnSpc>
            </a:pPr>
            <a:r>
              <a:rPr lang="it-IT" altLang="en-US" sz="2800" dirty="0" smtClean="0">
                <a:solidFill>
                  <a:schemeClr val="tx1"/>
                </a:solidFill>
              </a:rPr>
              <a:t>Let </a:t>
            </a:r>
            <a:r>
              <a:rPr lang="it-IT" altLang="en-US" sz="2800" i="1" dirty="0" smtClean="0">
                <a:solidFill>
                  <a:schemeClr val="tx1"/>
                </a:solidFill>
              </a:rPr>
              <a:t>(a,b) </a:t>
            </a:r>
            <a:r>
              <a:rPr lang="it-IT" altLang="en-US" sz="2800" dirty="0" smtClean="0">
                <a:solidFill>
                  <a:schemeClr val="tx1"/>
                </a:solidFill>
              </a:rPr>
              <a:t>denote a lottery which gives </a:t>
            </a:r>
            <a:r>
              <a:rPr lang="it-IT" altLang="en-US" sz="2800" i="1" dirty="0" smtClean="0">
                <a:solidFill>
                  <a:schemeClr val="tx1"/>
                </a:solidFill>
              </a:rPr>
              <a:t>a </a:t>
            </a:r>
            <a:r>
              <a:rPr lang="it-IT" altLang="en-US" sz="2800" dirty="0" smtClean="0">
                <a:solidFill>
                  <a:schemeClr val="tx1"/>
                </a:solidFill>
              </a:rPr>
              <a:t>or </a:t>
            </a:r>
            <a:r>
              <a:rPr lang="it-IT" altLang="en-US" sz="2800" i="1" dirty="0" smtClean="0">
                <a:solidFill>
                  <a:schemeClr val="tx1"/>
                </a:solidFill>
              </a:rPr>
              <a:t>b </a:t>
            </a:r>
            <a:r>
              <a:rPr lang="it-IT" altLang="en-US" sz="2800" dirty="0" smtClean="0">
                <a:solidFill>
                  <a:schemeClr val="tx1"/>
                </a:solidFill>
              </a:rPr>
              <a:t>each with probability ½.</a:t>
            </a:r>
          </a:p>
          <a:p>
            <a:pPr eaLnBrk="1" hangingPunct="1">
              <a:lnSpc>
                <a:spcPct val="90000"/>
              </a:lnSpc>
            </a:pPr>
            <a:r>
              <a:rPr lang="it-IT" altLang="en-US" sz="2800" dirty="0" smtClean="0">
                <a:solidFill>
                  <a:schemeClr val="tx1"/>
                </a:solidFill>
              </a:rPr>
              <a:t>We say that “</a:t>
            </a:r>
            <a:r>
              <a:rPr lang="it-IT" altLang="en-US" sz="2800" i="1" dirty="0" smtClean="0">
                <a:solidFill>
                  <a:schemeClr val="tx1"/>
                </a:solidFill>
              </a:rPr>
              <a:t>(a,b) </a:t>
            </a:r>
            <a:r>
              <a:rPr lang="it-IT" altLang="en-US" sz="2800" dirty="0" smtClean="0">
                <a:solidFill>
                  <a:schemeClr val="tx1"/>
                </a:solidFill>
              </a:rPr>
              <a:t>dominates </a:t>
            </a:r>
            <a:r>
              <a:rPr lang="it-IT" altLang="en-US" sz="2800" i="1" dirty="0" smtClean="0">
                <a:solidFill>
                  <a:schemeClr val="tx1"/>
                </a:solidFill>
              </a:rPr>
              <a:t>(c,d)” </a:t>
            </a:r>
            <a:r>
              <a:rPr lang="it-IT" altLang="en-US" sz="2800" dirty="0" smtClean="0">
                <a:solidFill>
                  <a:schemeClr val="tx1"/>
                </a:solidFill>
              </a:rPr>
              <a:t>(where </a:t>
            </a:r>
            <a:r>
              <a:rPr lang="it-IT" altLang="en-US" sz="2800" i="1" dirty="0" smtClean="0">
                <a:solidFill>
                  <a:schemeClr val="tx1"/>
                </a:solidFill>
              </a:rPr>
              <a:t>a≥b </a:t>
            </a:r>
            <a:r>
              <a:rPr lang="it-IT" altLang="en-US" sz="2800" dirty="0" smtClean="0">
                <a:solidFill>
                  <a:schemeClr val="tx1"/>
                </a:solidFill>
              </a:rPr>
              <a:t>and </a:t>
            </a:r>
            <a:r>
              <a:rPr lang="it-IT" altLang="en-US" sz="2800" i="1" dirty="0" smtClean="0">
                <a:solidFill>
                  <a:schemeClr val="tx1"/>
                </a:solidFill>
              </a:rPr>
              <a:t>c≥d</a:t>
            </a:r>
            <a:r>
              <a:rPr lang="it-IT" altLang="en-US" sz="2800" dirty="0" smtClean="0">
                <a:solidFill>
                  <a:schemeClr val="tx1"/>
                </a:solidFill>
              </a:rPr>
              <a:t>) if </a:t>
            </a:r>
            <a:r>
              <a:rPr lang="it-IT" altLang="en-US" sz="2800" i="1" dirty="0" smtClean="0">
                <a:solidFill>
                  <a:schemeClr val="tx1"/>
                </a:solidFill>
              </a:rPr>
              <a:t>a ≥ c </a:t>
            </a:r>
            <a:r>
              <a:rPr lang="it-IT" altLang="en-US" sz="2800" dirty="0" smtClean="0">
                <a:solidFill>
                  <a:schemeClr val="tx1"/>
                </a:solidFill>
              </a:rPr>
              <a:t>and </a:t>
            </a:r>
            <a:r>
              <a:rPr lang="it-IT" altLang="en-US" sz="2800" i="1" dirty="0" smtClean="0">
                <a:solidFill>
                  <a:schemeClr val="tx1"/>
                </a:solidFill>
              </a:rPr>
              <a:t>b ≥ d</a:t>
            </a:r>
            <a:r>
              <a:rPr lang="it-IT" altLang="en-US" sz="2800" dirty="0" smtClean="0">
                <a:solidFill>
                  <a:schemeClr val="tx1"/>
                </a:solidFill>
              </a:rPr>
              <a:t>.</a:t>
            </a:r>
          </a:p>
          <a:p>
            <a:pPr eaLnBrk="1" hangingPunct="1">
              <a:lnSpc>
                <a:spcPct val="90000"/>
              </a:lnSpc>
            </a:pPr>
            <a:r>
              <a:rPr lang="it-IT" altLang="en-US" sz="2800" dirty="0" smtClean="0">
                <a:solidFill>
                  <a:schemeClr val="tx1"/>
                </a:solidFill>
              </a:rPr>
              <a:t>Example (£17,£15) and (£4,£2).</a:t>
            </a:r>
            <a:endParaRPr lang="it-IT" altLang="en-US" sz="2800" i="1" dirty="0" smtClean="0">
              <a:solidFill>
                <a:schemeClr val="tx1"/>
              </a:solidFill>
            </a:endParaRPr>
          </a:p>
        </p:txBody>
      </p:sp>
      <p:sp>
        <p:nvSpPr>
          <p:cNvPr id="2" name="Slide Number Placeholder 1"/>
          <p:cNvSpPr>
            <a:spLocks noGrp="1"/>
          </p:cNvSpPr>
          <p:nvPr>
            <p:ph type="sldNum" sz="quarter" idx="12"/>
          </p:nvPr>
        </p:nvSpPr>
        <p:spPr/>
        <p:txBody>
          <a:bodyPr/>
          <a:lstStyle/>
          <a:p>
            <a:fld id="{E72BDC46-6F47-4AB5-98F3-E57E0E1A91C5}" type="slidenum">
              <a:rPr lang="en-GB" smtClean="0"/>
              <a:t>12</a:t>
            </a:fld>
            <a:endParaRPr lang="en-GB"/>
          </a:p>
        </p:txBody>
      </p:sp>
    </p:spTree>
    <p:custDataLst>
      <p:tags r:id="rId1"/>
    </p:custDataLst>
    <p:extLst>
      <p:ext uri="{BB962C8B-B14F-4D97-AF65-F5344CB8AC3E}">
        <p14:creationId xmlns:p14="http://schemas.microsoft.com/office/powerpoint/2010/main" val="98897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The Dominance Property</a:t>
            </a:r>
            <a:r>
              <a:rPr lang="en-US" altLang="en-US" dirty="0" smtClean="0"/>
              <a:t>©</a:t>
            </a:r>
          </a:p>
        </p:txBody>
      </p:sp>
      <p:sp>
        <p:nvSpPr>
          <p:cNvPr id="76803" name="Rectangle 3"/>
          <p:cNvSpPr>
            <a:spLocks noGrp="1" noChangeArrowheads="1"/>
          </p:cNvSpPr>
          <p:nvPr>
            <p:ph idx="1"/>
          </p:nvPr>
        </p:nvSpPr>
        <p:spPr>
          <a:noFill/>
          <a:ln>
            <a:noFill/>
            <a:miter lim="800000"/>
            <a:headEnd/>
            <a:tailEnd/>
          </a:ln>
        </p:spPr>
        <p:txBody>
          <a:bodyPr>
            <a:normAutofit fontScale="85000" lnSpcReduction="10000"/>
          </a:bodyPr>
          <a:lstStyle/>
          <a:p>
            <a:pPr eaLnBrk="1" hangingPunct="1">
              <a:lnSpc>
                <a:spcPct val="90000"/>
              </a:lnSpc>
            </a:pPr>
            <a:r>
              <a:rPr lang="it-IT" altLang="en-US" sz="2800" dirty="0" smtClean="0">
                <a:solidFill>
                  <a:schemeClr val="tx1"/>
                </a:solidFill>
              </a:rPr>
              <a:t>The four payoffs left after elimination in the bottom half of the tree dominate the four payoffs left after elimination in the top half of the tree. “Down IS better”.</a:t>
            </a:r>
          </a:p>
          <a:p>
            <a:pPr eaLnBrk="1" hangingPunct="1">
              <a:lnSpc>
                <a:spcPct val="90000"/>
              </a:lnSpc>
            </a:pPr>
            <a:r>
              <a:rPr lang="it-IT" altLang="en-US" sz="2800" dirty="0" smtClean="0">
                <a:solidFill>
                  <a:schemeClr val="tx1"/>
                </a:solidFill>
              </a:rPr>
              <a:t>The eight payoffs in the top half of the tree dominate the eight payoffs in the bottom half of the tree. “Up APPEARS better”.</a:t>
            </a:r>
          </a:p>
          <a:p>
            <a:pPr eaLnBrk="1" hangingPunct="1">
              <a:lnSpc>
                <a:spcPct val="90000"/>
              </a:lnSpc>
            </a:pPr>
            <a:r>
              <a:rPr lang="it-IT" altLang="en-US" sz="2800" dirty="0" smtClean="0">
                <a:solidFill>
                  <a:schemeClr val="tx1"/>
                </a:solidFill>
              </a:rPr>
              <a:t>“One route through the tree appears to be best to those who do not plan ahead; a different route is best (for those who correctly plan ahead).”</a:t>
            </a:r>
          </a:p>
        </p:txBody>
      </p:sp>
      <p:sp>
        <p:nvSpPr>
          <p:cNvPr id="2" name="Slide Number Placeholder 1"/>
          <p:cNvSpPr>
            <a:spLocks noGrp="1"/>
          </p:cNvSpPr>
          <p:nvPr>
            <p:ph type="sldNum" sz="quarter" idx="12"/>
          </p:nvPr>
        </p:nvSpPr>
        <p:spPr/>
        <p:txBody>
          <a:bodyPr/>
          <a:lstStyle/>
          <a:p>
            <a:fld id="{E72BDC46-6F47-4AB5-98F3-E57E0E1A91C5}" type="slidenum">
              <a:rPr lang="en-GB" smtClean="0"/>
              <a:t>13</a:t>
            </a:fld>
            <a:endParaRPr lang="en-GB"/>
          </a:p>
        </p:txBody>
      </p:sp>
    </p:spTree>
    <p:custDataLst>
      <p:tags r:id="rId1"/>
    </p:custDataLst>
    <p:extLst>
      <p:ext uri="{BB962C8B-B14F-4D97-AF65-F5344CB8AC3E}">
        <p14:creationId xmlns:p14="http://schemas.microsoft.com/office/powerpoint/2010/main" val="383560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68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8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An Experiment</a:t>
            </a:r>
          </a:p>
        </p:txBody>
      </p:sp>
      <p:sp>
        <p:nvSpPr>
          <p:cNvPr id="13315" name="Rectangle 3"/>
          <p:cNvSpPr>
            <a:spLocks noGrp="1" noChangeArrowheads="1"/>
          </p:cNvSpPr>
          <p:nvPr>
            <p:ph idx="1"/>
          </p:nvPr>
        </p:nvSpPr>
        <p:spPr>
          <a:noFill/>
          <a:ln>
            <a:noFill/>
            <a:miter lim="800000"/>
            <a:headEnd/>
            <a:tailEnd/>
          </a:ln>
        </p:spPr>
        <p:txBody>
          <a:bodyPr>
            <a:normAutofit fontScale="92500" lnSpcReduction="20000"/>
          </a:bodyPr>
          <a:lstStyle/>
          <a:p>
            <a:pPr eaLnBrk="1" hangingPunct="1"/>
            <a:r>
              <a:rPr lang="it-IT" altLang="en-US" sz="3600" dirty="0" smtClean="0">
                <a:solidFill>
                  <a:schemeClr val="tx1"/>
                </a:solidFill>
              </a:rPr>
              <a:t>Bone J, Hey J D and Suckling J, “Do People Plan”.</a:t>
            </a:r>
            <a:endParaRPr lang="it-IT" altLang="en-US" sz="3600" i="1" dirty="0" smtClean="0">
              <a:solidFill>
                <a:schemeClr val="tx1"/>
              </a:solidFill>
            </a:endParaRPr>
          </a:p>
          <a:p>
            <a:pPr eaLnBrk="1" hangingPunct="1"/>
            <a:r>
              <a:rPr lang="it-IT" altLang="en-US" sz="3600" i="1" dirty="0" smtClean="0">
                <a:solidFill>
                  <a:schemeClr val="tx1"/>
                </a:solidFill>
              </a:rPr>
              <a:t>Experimental Economics, </a:t>
            </a:r>
            <a:r>
              <a:rPr lang="it-IT" altLang="en-US" sz="3600" dirty="0" smtClean="0">
                <a:solidFill>
                  <a:schemeClr val="tx1"/>
                </a:solidFill>
              </a:rPr>
              <a:t>2007:</a:t>
            </a:r>
          </a:p>
          <a:p>
            <a:pPr eaLnBrk="1" hangingPunct="1"/>
            <a:r>
              <a:rPr lang="it-IT" altLang="en-US" sz="3600" dirty="0" smtClean="0">
                <a:solidFill>
                  <a:schemeClr val="tx1"/>
                </a:solidFill>
              </a:rPr>
              <a:t>http://www.springerlink.com/content/t2255357v2636605/ </a:t>
            </a:r>
          </a:p>
          <a:p>
            <a:pPr eaLnBrk="1" hangingPunct="1"/>
            <a:r>
              <a:rPr lang="it-IT" altLang="en-US" sz="3600" dirty="0" smtClean="0">
                <a:solidFill>
                  <a:schemeClr val="tx1"/>
                </a:solidFill>
              </a:rPr>
              <a:t>This is an accessible paper. </a:t>
            </a:r>
          </a:p>
          <a:p>
            <a:pPr eaLnBrk="1" hangingPunct="1"/>
            <a:r>
              <a:rPr lang="it-IT" altLang="en-US" sz="3600" dirty="0" smtClean="0">
                <a:solidFill>
                  <a:schemeClr val="tx1"/>
                </a:solidFill>
              </a:rPr>
              <a:t>Do read it.</a:t>
            </a:r>
          </a:p>
        </p:txBody>
      </p:sp>
      <p:sp>
        <p:nvSpPr>
          <p:cNvPr id="2" name="Slide Number Placeholder 1"/>
          <p:cNvSpPr>
            <a:spLocks noGrp="1"/>
          </p:cNvSpPr>
          <p:nvPr>
            <p:ph type="sldNum" sz="quarter" idx="12"/>
          </p:nvPr>
        </p:nvSpPr>
        <p:spPr/>
        <p:txBody>
          <a:bodyPr/>
          <a:lstStyle/>
          <a:p>
            <a:fld id="{E72BDC46-6F47-4AB5-98F3-E57E0E1A91C5}" type="slidenum">
              <a:rPr lang="en-GB" smtClean="0"/>
              <a:t>14</a:t>
            </a:fld>
            <a:endParaRPr lang="en-GB"/>
          </a:p>
        </p:txBody>
      </p:sp>
    </p:spTree>
    <p:custDataLst>
      <p:tags r:id="rId1"/>
    </p:custDataLst>
    <p:extLst>
      <p:ext uri="{BB962C8B-B14F-4D97-AF65-F5344CB8AC3E}">
        <p14:creationId xmlns:p14="http://schemas.microsoft.com/office/powerpoint/2010/main" val="91182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This “3 Johns” experiment</a:t>
            </a:r>
          </a:p>
        </p:txBody>
      </p:sp>
      <p:sp>
        <p:nvSpPr>
          <p:cNvPr id="80899" name="Rectangle 3"/>
          <p:cNvSpPr>
            <a:spLocks noGrp="1" noChangeArrowheads="1"/>
          </p:cNvSpPr>
          <p:nvPr>
            <p:ph idx="1"/>
          </p:nvPr>
        </p:nvSpPr>
        <p:spPr>
          <a:xfrm>
            <a:off x="457200" y="1600200"/>
            <a:ext cx="8229600" cy="4781550"/>
          </a:xfrm>
          <a:noFill/>
          <a:ln>
            <a:noFill/>
            <a:miter lim="800000"/>
            <a:headEnd/>
            <a:tailEnd/>
          </a:ln>
        </p:spPr>
        <p:txBody>
          <a:bodyPr>
            <a:normAutofit/>
          </a:bodyPr>
          <a:lstStyle/>
          <a:p>
            <a:pPr eaLnBrk="1" hangingPunct="1"/>
            <a:r>
              <a:rPr lang="it-IT" altLang="en-US" sz="3000" smtClean="0">
                <a:solidFill>
                  <a:schemeClr val="tx1"/>
                </a:solidFill>
              </a:rPr>
              <a:t>Three </a:t>
            </a:r>
            <a:r>
              <a:rPr lang="it-IT" altLang="en-US" sz="3000" smtClean="0">
                <a:solidFill>
                  <a:schemeClr val="tx1"/>
                </a:solidFill>
              </a:rPr>
              <a:t>treatments</a:t>
            </a:r>
            <a:r>
              <a:rPr lang="it-IT" altLang="en-US" sz="3000" smtClean="0">
                <a:solidFill>
                  <a:schemeClr val="tx1"/>
                </a:solidFill>
              </a:rPr>
              <a:t> </a:t>
            </a:r>
            <a:r>
              <a:rPr lang="it-IT" altLang="en-US" sz="3000" dirty="0" smtClean="0">
                <a:solidFill>
                  <a:schemeClr val="tx1"/>
                </a:solidFill>
              </a:rPr>
              <a:t>– all with (2+2) trees with the dominance property:</a:t>
            </a:r>
          </a:p>
          <a:p>
            <a:pPr eaLnBrk="1" hangingPunct="1"/>
            <a:r>
              <a:rPr lang="it-IT" altLang="en-US" sz="3000" dirty="0" smtClean="0">
                <a:solidFill>
                  <a:schemeClr val="tx1"/>
                </a:solidFill>
              </a:rPr>
              <a:t>Individual;</a:t>
            </a:r>
          </a:p>
          <a:p>
            <a:pPr eaLnBrk="1" hangingPunct="1"/>
            <a:r>
              <a:rPr lang="it-IT" altLang="en-US" sz="3000" dirty="0" smtClean="0">
                <a:solidFill>
                  <a:schemeClr val="tx1"/>
                </a:solidFill>
              </a:rPr>
              <a:t>Pairs;</a:t>
            </a:r>
          </a:p>
          <a:p>
            <a:pPr eaLnBrk="1" hangingPunct="1"/>
            <a:r>
              <a:rPr lang="it-IT" altLang="en-US" sz="3000" dirty="0" smtClean="0">
                <a:solidFill>
                  <a:schemeClr val="tx1"/>
                </a:solidFill>
              </a:rPr>
              <a:t>Individual with </a:t>
            </a:r>
            <a:r>
              <a:rPr lang="it-IT" altLang="en-US" sz="3000" dirty="0" smtClean="0">
                <a:solidFill>
                  <a:schemeClr val="tx1"/>
                </a:solidFill>
              </a:rPr>
              <a:t>pre-commitment</a:t>
            </a:r>
            <a:r>
              <a:rPr lang="it-IT" altLang="en-US" sz="3000" baseline="30000" dirty="0" smtClean="0">
                <a:solidFill>
                  <a:schemeClr val="tx1"/>
                </a:solidFill>
              </a:rPr>
              <a:t>1</a:t>
            </a:r>
            <a:r>
              <a:rPr lang="it-IT" altLang="en-US" sz="3000" dirty="0" smtClean="0">
                <a:solidFill>
                  <a:schemeClr val="tx1"/>
                </a:solidFill>
              </a:rPr>
              <a:t>.</a:t>
            </a:r>
            <a:endParaRPr lang="it-IT" altLang="en-US" sz="3000" dirty="0" smtClean="0">
              <a:solidFill>
                <a:schemeClr val="tx1"/>
              </a:solidFill>
            </a:endParaRPr>
          </a:p>
          <a:p>
            <a:pPr eaLnBrk="1" hangingPunct="1"/>
            <a:r>
              <a:rPr lang="it-IT" altLang="en-US" sz="3000" dirty="0" smtClean="0">
                <a:solidFill>
                  <a:schemeClr val="tx1"/>
                </a:solidFill>
              </a:rPr>
              <a:t>The last one was suggested by a referee and we did not think that it was worth doing – but it was</a:t>
            </a:r>
            <a:r>
              <a:rPr lang="it-IT" altLang="en-US" sz="3000" dirty="0" smtClean="0">
                <a:solidFill>
                  <a:schemeClr val="tx1"/>
                </a:solidFill>
              </a:rPr>
              <a:t>!</a:t>
            </a:r>
          </a:p>
          <a:p>
            <a:r>
              <a:rPr lang="it-IT" altLang="en-US" sz="2400" baseline="30000" dirty="0">
                <a:solidFill>
                  <a:schemeClr val="tx1"/>
                </a:solidFill>
              </a:rPr>
              <a:t>1</a:t>
            </a:r>
            <a:r>
              <a:rPr lang="it-IT" altLang="en-US" sz="2200" dirty="0" smtClean="0">
                <a:solidFill>
                  <a:schemeClr val="tx1"/>
                </a:solidFill>
              </a:rPr>
              <a:t>In this, subjects had to pre-commit to their next move.</a:t>
            </a:r>
            <a:endParaRPr lang="it-IT" altLang="en-US" sz="2200" dirty="0" smtClean="0">
              <a:solidFill>
                <a:schemeClr val="tx1"/>
              </a:solidFill>
            </a:endParaRPr>
          </a:p>
        </p:txBody>
      </p:sp>
      <p:sp>
        <p:nvSpPr>
          <p:cNvPr id="2" name="Slide Number Placeholder 1"/>
          <p:cNvSpPr>
            <a:spLocks noGrp="1"/>
          </p:cNvSpPr>
          <p:nvPr>
            <p:ph type="sldNum" sz="quarter" idx="12"/>
          </p:nvPr>
        </p:nvSpPr>
        <p:spPr/>
        <p:txBody>
          <a:bodyPr/>
          <a:lstStyle/>
          <a:p>
            <a:fld id="{E72BDC46-6F47-4AB5-98F3-E57E0E1A91C5}" type="slidenum">
              <a:rPr lang="en-GB" smtClean="0"/>
              <a:t>15</a:t>
            </a:fld>
            <a:endParaRPr lang="en-GB"/>
          </a:p>
        </p:txBody>
      </p:sp>
    </p:spTree>
    <p:custDataLst>
      <p:tags r:id="rId1"/>
    </p:custDataLst>
    <p:extLst>
      <p:ext uri="{BB962C8B-B14F-4D97-AF65-F5344CB8AC3E}">
        <p14:creationId xmlns:p14="http://schemas.microsoft.com/office/powerpoint/2010/main" val="151338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8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8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a:noFill/>
            <a:miter lim="800000"/>
            <a:headEnd/>
            <a:tailEnd/>
          </a:ln>
        </p:spPr>
        <p:txBody>
          <a:bodyPr/>
          <a:lstStyle/>
          <a:p>
            <a:pPr eaLnBrk="1" hangingPunct="1"/>
            <a:r>
              <a:rPr lang="en-GB" altLang="en-US" dirty="0" smtClean="0"/>
              <a:t>Results: individual treatment</a:t>
            </a:r>
            <a:endParaRPr lang="en-US" altLang="en-US" dirty="0" smtClean="0"/>
          </a:p>
        </p:txBody>
      </p:sp>
      <p:graphicFrame>
        <p:nvGraphicFramePr>
          <p:cNvPr id="82947" name="Group 3"/>
          <p:cNvGraphicFramePr>
            <a:graphicFrameLocks noGrp="1"/>
          </p:cNvGraphicFramePr>
          <p:nvPr>
            <p:ph type="tbl" idx="1"/>
            <p:extLst>
              <p:ext uri="{D42A27DB-BD31-4B8C-83A1-F6EECF244321}">
                <p14:modId xmlns:p14="http://schemas.microsoft.com/office/powerpoint/2010/main" val="2054231788"/>
              </p:ext>
            </p:extLst>
          </p:nvPr>
        </p:nvGraphicFramePr>
        <p:xfrm>
          <a:off x="457200" y="1600200"/>
          <a:ext cx="8229600" cy="3292473"/>
        </p:xfrm>
        <a:graphic>
          <a:graphicData uri="http://schemas.openxmlformats.org/drawingml/2006/table">
            <a:tbl>
              <a:tblPr/>
              <a:tblGrid>
                <a:gridCol w="968375">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719138">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720725">
                  <a:extLst>
                    <a:ext uri="{9D8B030D-6E8A-4147-A177-3AD203B41FA5}">
                      <a16:colId xmlns:a16="http://schemas.microsoft.com/office/drawing/2014/main" val="20004"/>
                    </a:ext>
                  </a:extLst>
                </a:gridCol>
                <a:gridCol w="719138">
                  <a:extLst>
                    <a:ext uri="{9D8B030D-6E8A-4147-A177-3AD203B41FA5}">
                      <a16:colId xmlns:a16="http://schemas.microsoft.com/office/drawing/2014/main" val="20005"/>
                    </a:ext>
                  </a:extLst>
                </a:gridCol>
                <a:gridCol w="719137">
                  <a:extLst>
                    <a:ext uri="{9D8B030D-6E8A-4147-A177-3AD203B41FA5}">
                      <a16:colId xmlns:a16="http://schemas.microsoft.com/office/drawing/2014/main" val="20006"/>
                    </a:ext>
                  </a:extLst>
                </a:gridCol>
                <a:gridCol w="720725">
                  <a:extLst>
                    <a:ext uri="{9D8B030D-6E8A-4147-A177-3AD203B41FA5}">
                      <a16:colId xmlns:a16="http://schemas.microsoft.com/office/drawing/2014/main" val="20007"/>
                    </a:ext>
                  </a:extLst>
                </a:gridCol>
                <a:gridCol w="719138">
                  <a:extLst>
                    <a:ext uri="{9D8B030D-6E8A-4147-A177-3AD203B41FA5}">
                      <a16:colId xmlns:a16="http://schemas.microsoft.com/office/drawing/2014/main" val="20008"/>
                    </a:ext>
                  </a:extLst>
                </a:gridCol>
                <a:gridCol w="768350">
                  <a:extLst>
                    <a:ext uri="{9D8B030D-6E8A-4147-A177-3AD203B41FA5}">
                      <a16:colId xmlns:a16="http://schemas.microsoft.com/office/drawing/2014/main" val="20009"/>
                    </a:ext>
                  </a:extLst>
                </a:gridCol>
                <a:gridCol w="735012">
                  <a:extLst>
                    <a:ext uri="{9D8B030D-6E8A-4147-A177-3AD203B41FA5}">
                      <a16:colId xmlns:a16="http://schemas.microsoft.com/office/drawing/2014/main" val="20010"/>
                    </a:ext>
                  </a:extLst>
                </a:gridCol>
              </a:tblGrid>
              <a:tr h="701175">
                <a:tc row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Times New Roman" pitchFamily="18" charset="0"/>
                          <a:cs typeface="Times New Roman" pitchFamily="18" charset="0"/>
                        </a:rPr>
                        <a:t>Treatment</a:t>
                      </a:r>
                      <a:endParaRPr kumimoji="0" lang="en-GB" sz="14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first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second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third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fourth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all attempts</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316">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err="1"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Decisions at Second Decision Node</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INPC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54</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98%</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214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97%</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Decisions at First Decision Node</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INPC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62%</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27%</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40</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73%</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74</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34%</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146</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66%</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pPr>
              <a:defRPr/>
            </a:pPr>
            <a:fld id="{460D4340-EA28-4FAF-9F8D-4DCA27993F66}" type="slidenum">
              <a:rPr lang="en-US" smtClean="0"/>
              <a:pPr>
                <a:defRPr/>
              </a:pPr>
              <a:t>16</a:t>
            </a:fld>
            <a:endParaRPr lang="en-US"/>
          </a:p>
        </p:txBody>
      </p:sp>
    </p:spTree>
    <p:custDataLst>
      <p:tags r:id="rId1"/>
    </p:custDataLst>
    <p:extLst>
      <p:ext uri="{BB962C8B-B14F-4D97-AF65-F5344CB8AC3E}">
        <p14:creationId xmlns:p14="http://schemas.microsoft.com/office/powerpoint/2010/main" val="470957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a:noFill/>
            <a:miter lim="800000"/>
            <a:headEnd/>
            <a:tailEnd/>
          </a:ln>
        </p:spPr>
        <p:txBody>
          <a:bodyPr/>
          <a:lstStyle/>
          <a:p>
            <a:pPr eaLnBrk="1" hangingPunct="1"/>
            <a:r>
              <a:rPr lang="en-GB" altLang="en-US" dirty="0" smtClean="0"/>
              <a:t>Results: pairs treatment</a:t>
            </a:r>
            <a:endParaRPr lang="en-US" altLang="en-US" dirty="0" smtClean="0"/>
          </a:p>
        </p:txBody>
      </p:sp>
      <p:graphicFrame>
        <p:nvGraphicFramePr>
          <p:cNvPr id="84995" name="Group 3"/>
          <p:cNvGraphicFramePr>
            <a:graphicFrameLocks noGrp="1"/>
          </p:cNvGraphicFramePr>
          <p:nvPr>
            <p:ph type="tbl" idx="1"/>
            <p:extLst>
              <p:ext uri="{D42A27DB-BD31-4B8C-83A1-F6EECF244321}">
                <p14:modId xmlns:p14="http://schemas.microsoft.com/office/powerpoint/2010/main" val="2938288525"/>
              </p:ext>
            </p:extLst>
          </p:nvPr>
        </p:nvGraphicFramePr>
        <p:xfrm>
          <a:off x="457200" y="1600200"/>
          <a:ext cx="8229600" cy="3292473"/>
        </p:xfrm>
        <a:graphic>
          <a:graphicData uri="http://schemas.openxmlformats.org/drawingml/2006/table">
            <a:tbl>
              <a:tblPr/>
              <a:tblGrid>
                <a:gridCol w="968375">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719138">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720725">
                  <a:extLst>
                    <a:ext uri="{9D8B030D-6E8A-4147-A177-3AD203B41FA5}">
                      <a16:colId xmlns:a16="http://schemas.microsoft.com/office/drawing/2014/main" val="20004"/>
                    </a:ext>
                  </a:extLst>
                </a:gridCol>
                <a:gridCol w="719138">
                  <a:extLst>
                    <a:ext uri="{9D8B030D-6E8A-4147-A177-3AD203B41FA5}">
                      <a16:colId xmlns:a16="http://schemas.microsoft.com/office/drawing/2014/main" val="20005"/>
                    </a:ext>
                  </a:extLst>
                </a:gridCol>
                <a:gridCol w="719137">
                  <a:extLst>
                    <a:ext uri="{9D8B030D-6E8A-4147-A177-3AD203B41FA5}">
                      <a16:colId xmlns:a16="http://schemas.microsoft.com/office/drawing/2014/main" val="20006"/>
                    </a:ext>
                  </a:extLst>
                </a:gridCol>
                <a:gridCol w="720725">
                  <a:extLst>
                    <a:ext uri="{9D8B030D-6E8A-4147-A177-3AD203B41FA5}">
                      <a16:colId xmlns:a16="http://schemas.microsoft.com/office/drawing/2014/main" val="20007"/>
                    </a:ext>
                  </a:extLst>
                </a:gridCol>
                <a:gridCol w="719138">
                  <a:extLst>
                    <a:ext uri="{9D8B030D-6E8A-4147-A177-3AD203B41FA5}">
                      <a16:colId xmlns:a16="http://schemas.microsoft.com/office/drawing/2014/main" val="20008"/>
                    </a:ext>
                  </a:extLst>
                </a:gridCol>
                <a:gridCol w="768350">
                  <a:extLst>
                    <a:ext uri="{9D8B030D-6E8A-4147-A177-3AD203B41FA5}">
                      <a16:colId xmlns:a16="http://schemas.microsoft.com/office/drawing/2014/main" val="20009"/>
                    </a:ext>
                  </a:extLst>
                </a:gridCol>
                <a:gridCol w="735012">
                  <a:extLst>
                    <a:ext uri="{9D8B030D-6E8A-4147-A177-3AD203B41FA5}">
                      <a16:colId xmlns:a16="http://schemas.microsoft.com/office/drawing/2014/main" val="20010"/>
                    </a:ext>
                  </a:extLst>
                </a:gridCol>
              </a:tblGrid>
              <a:tr h="701175">
                <a:tc row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Times New Roman" pitchFamily="18" charset="0"/>
                          <a:cs typeface="Times New Roman" pitchFamily="18" charset="0"/>
                        </a:rPr>
                        <a:t>Treatment</a:t>
                      </a:r>
                      <a:endParaRPr kumimoji="0" lang="en-GB" sz="14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first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second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third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fourth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all attempts</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316">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err="1"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Decisions at Second Decision Node</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P</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96%</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92%</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8%</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92%</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24</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92%</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93%</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Decisions at First Decision Node</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P</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21</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81%</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32</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31%</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72</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69%</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pPr>
              <a:defRPr/>
            </a:pPr>
            <a:fld id="{460D4340-EA28-4FAF-9F8D-4DCA27993F66}" type="slidenum">
              <a:rPr lang="en-US" smtClean="0"/>
              <a:pPr>
                <a:defRPr/>
              </a:pPr>
              <a:t>17</a:t>
            </a:fld>
            <a:endParaRPr lang="en-US"/>
          </a:p>
        </p:txBody>
      </p:sp>
    </p:spTree>
    <p:custDataLst>
      <p:tags r:id="rId1"/>
    </p:custDataLst>
    <p:extLst>
      <p:ext uri="{BB962C8B-B14F-4D97-AF65-F5344CB8AC3E}">
        <p14:creationId xmlns:p14="http://schemas.microsoft.com/office/powerpoint/2010/main" val="3351050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noFill/>
            <a:miter lim="800000"/>
            <a:headEnd/>
            <a:tailEnd/>
          </a:ln>
        </p:spPr>
        <p:txBody>
          <a:bodyPr>
            <a:normAutofit fontScale="90000"/>
          </a:bodyPr>
          <a:lstStyle/>
          <a:p>
            <a:pPr eaLnBrk="1" hangingPunct="1"/>
            <a:r>
              <a:rPr lang="en-GB" altLang="en-US" sz="4000" dirty="0" smtClean="0"/>
              <a:t>Results: individual pre-commitment treatment</a:t>
            </a:r>
            <a:endParaRPr lang="en-US" altLang="en-US" sz="4000" dirty="0" smtClean="0"/>
          </a:p>
        </p:txBody>
      </p:sp>
      <p:graphicFrame>
        <p:nvGraphicFramePr>
          <p:cNvPr id="87043" name="Group 3"/>
          <p:cNvGraphicFramePr>
            <a:graphicFrameLocks noGrp="1"/>
          </p:cNvGraphicFramePr>
          <p:nvPr>
            <p:ph type="tbl" idx="1"/>
            <p:extLst>
              <p:ext uri="{D42A27DB-BD31-4B8C-83A1-F6EECF244321}">
                <p14:modId xmlns:p14="http://schemas.microsoft.com/office/powerpoint/2010/main" val="3443313836"/>
              </p:ext>
            </p:extLst>
          </p:nvPr>
        </p:nvGraphicFramePr>
        <p:xfrm>
          <a:off x="457200" y="1600200"/>
          <a:ext cx="8229600" cy="3292473"/>
        </p:xfrm>
        <a:graphic>
          <a:graphicData uri="http://schemas.openxmlformats.org/drawingml/2006/table">
            <a:tbl>
              <a:tblPr/>
              <a:tblGrid>
                <a:gridCol w="968375">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719138">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720725">
                  <a:extLst>
                    <a:ext uri="{9D8B030D-6E8A-4147-A177-3AD203B41FA5}">
                      <a16:colId xmlns:a16="http://schemas.microsoft.com/office/drawing/2014/main" val="20004"/>
                    </a:ext>
                  </a:extLst>
                </a:gridCol>
                <a:gridCol w="719138">
                  <a:extLst>
                    <a:ext uri="{9D8B030D-6E8A-4147-A177-3AD203B41FA5}">
                      <a16:colId xmlns:a16="http://schemas.microsoft.com/office/drawing/2014/main" val="20005"/>
                    </a:ext>
                  </a:extLst>
                </a:gridCol>
                <a:gridCol w="719137">
                  <a:extLst>
                    <a:ext uri="{9D8B030D-6E8A-4147-A177-3AD203B41FA5}">
                      <a16:colId xmlns:a16="http://schemas.microsoft.com/office/drawing/2014/main" val="20006"/>
                    </a:ext>
                  </a:extLst>
                </a:gridCol>
                <a:gridCol w="720725">
                  <a:extLst>
                    <a:ext uri="{9D8B030D-6E8A-4147-A177-3AD203B41FA5}">
                      <a16:colId xmlns:a16="http://schemas.microsoft.com/office/drawing/2014/main" val="20007"/>
                    </a:ext>
                  </a:extLst>
                </a:gridCol>
                <a:gridCol w="719138">
                  <a:extLst>
                    <a:ext uri="{9D8B030D-6E8A-4147-A177-3AD203B41FA5}">
                      <a16:colId xmlns:a16="http://schemas.microsoft.com/office/drawing/2014/main" val="20008"/>
                    </a:ext>
                  </a:extLst>
                </a:gridCol>
                <a:gridCol w="768350">
                  <a:extLst>
                    <a:ext uri="{9D8B030D-6E8A-4147-A177-3AD203B41FA5}">
                      <a16:colId xmlns:a16="http://schemas.microsoft.com/office/drawing/2014/main" val="20009"/>
                    </a:ext>
                  </a:extLst>
                </a:gridCol>
                <a:gridCol w="735012">
                  <a:extLst>
                    <a:ext uri="{9D8B030D-6E8A-4147-A177-3AD203B41FA5}">
                      <a16:colId xmlns:a16="http://schemas.microsoft.com/office/drawing/2014/main" val="20010"/>
                    </a:ext>
                  </a:extLst>
                </a:gridCol>
              </a:tblGrid>
              <a:tr h="701175">
                <a:tc rowSpan="2">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chemeClr val="tx1"/>
                          </a:solidFill>
                          <a:effectLst/>
                          <a:latin typeface="Times New Roman" pitchFamily="18" charset="0"/>
                          <a:cs typeface="Times New Roman" pitchFamily="18" charset="0"/>
                        </a:rPr>
                        <a:t>Treatment</a:t>
                      </a:r>
                      <a:endParaRPr kumimoji="0" lang="en-GB" sz="14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first attempt</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second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third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fourth attempt</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all attempts</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6316">
                <a:tc vMerge="1">
                  <a:txBody>
                    <a:bodyPr/>
                    <a:lstStyle/>
                    <a:p>
                      <a:endParaRPr lang="en-US"/>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cor</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inc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Decisions at Second Decision Node</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IPC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43</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96%</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91%</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89%</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11%</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168</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93%</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316">
                <a:tc gridSpan="11">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Decisions at First Decision Node</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011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IPC</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13</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29%</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32</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71%</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69%</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33%</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67%</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27</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GB" sz="2000" b="1" i="0" u="none" strike="noStrike" cap="none" normalizeH="0" baseline="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60</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33%</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120</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Times New Roman" pitchFamily="18" charset="0"/>
                          <a:cs typeface="Times New Roman" pitchFamily="18" charset="0"/>
                        </a:rPr>
                        <a:t>67%</a:t>
                      </a:r>
                      <a:endParaRPr kumimoji="0" lang="en-GB" sz="2000" b="1" i="0" u="none" strike="noStrike" cap="none" normalizeH="0" baseline="0" dirty="0" smtClean="0">
                        <a:ln>
                          <a:noFill/>
                        </a:ln>
                        <a:solidFill>
                          <a:schemeClr val="tx1"/>
                        </a:solidFill>
                        <a:effectLst/>
                        <a:latin typeface="Arial" charset="0"/>
                        <a:cs typeface="Arial"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12"/>
          </p:nvPr>
        </p:nvSpPr>
        <p:spPr/>
        <p:txBody>
          <a:bodyPr/>
          <a:lstStyle/>
          <a:p>
            <a:pPr>
              <a:defRPr/>
            </a:pPr>
            <a:fld id="{460D4340-EA28-4FAF-9F8D-4DCA27993F66}" type="slidenum">
              <a:rPr lang="en-US" smtClean="0"/>
              <a:pPr>
                <a:defRPr/>
              </a:pPr>
              <a:t>18</a:t>
            </a:fld>
            <a:endParaRPr lang="en-US"/>
          </a:p>
        </p:txBody>
      </p:sp>
    </p:spTree>
    <p:custDataLst>
      <p:tags r:id="rId1"/>
    </p:custDataLst>
    <p:extLst>
      <p:ext uri="{BB962C8B-B14F-4D97-AF65-F5344CB8AC3E}">
        <p14:creationId xmlns:p14="http://schemas.microsoft.com/office/powerpoint/2010/main" val="1382488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a:noFill/>
            <a:miter lim="800000"/>
            <a:headEnd/>
            <a:tailEnd/>
          </a:ln>
        </p:spPr>
        <p:txBody>
          <a:bodyPr/>
          <a:lstStyle/>
          <a:p>
            <a:pPr eaLnBrk="1" hangingPunct="1"/>
            <a:r>
              <a:rPr lang="en-GB" altLang="en-US" dirty="0" smtClean="0"/>
              <a:t>Results: all treatments</a:t>
            </a:r>
            <a:endParaRPr lang="en-US" altLang="en-US" dirty="0" smtClean="0"/>
          </a:p>
        </p:txBody>
      </p:sp>
      <p:graphicFrame>
        <p:nvGraphicFramePr>
          <p:cNvPr id="89091" name="Group 3"/>
          <p:cNvGraphicFramePr>
            <a:graphicFrameLocks noGrp="1"/>
          </p:cNvGraphicFramePr>
          <p:nvPr>
            <p:ph type="tbl" idx="1"/>
            <p:extLst>
              <p:ext uri="{D42A27DB-BD31-4B8C-83A1-F6EECF244321}">
                <p14:modId xmlns:p14="http://schemas.microsoft.com/office/powerpoint/2010/main" val="2860126884"/>
              </p:ext>
            </p:extLst>
          </p:nvPr>
        </p:nvGraphicFramePr>
        <p:xfrm>
          <a:off x="457200" y="1600200"/>
          <a:ext cx="8229600" cy="4525966"/>
        </p:xfrm>
        <a:graphic>
          <a:graphicData uri="http://schemas.openxmlformats.org/drawingml/2006/table">
            <a:tbl>
              <a:tblPr/>
              <a:tblGrid>
                <a:gridCol w="968375">
                  <a:extLst>
                    <a:ext uri="{9D8B030D-6E8A-4147-A177-3AD203B41FA5}">
                      <a16:colId xmlns:a16="http://schemas.microsoft.com/office/drawing/2014/main" val="20000"/>
                    </a:ext>
                  </a:extLst>
                </a:gridCol>
                <a:gridCol w="720725">
                  <a:extLst>
                    <a:ext uri="{9D8B030D-6E8A-4147-A177-3AD203B41FA5}">
                      <a16:colId xmlns:a16="http://schemas.microsoft.com/office/drawing/2014/main" val="20001"/>
                    </a:ext>
                  </a:extLst>
                </a:gridCol>
                <a:gridCol w="719138">
                  <a:extLst>
                    <a:ext uri="{9D8B030D-6E8A-4147-A177-3AD203B41FA5}">
                      <a16:colId xmlns:a16="http://schemas.microsoft.com/office/drawing/2014/main" val="20002"/>
                    </a:ext>
                  </a:extLst>
                </a:gridCol>
                <a:gridCol w="719137">
                  <a:extLst>
                    <a:ext uri="{9D8B030D-6E8A-4147-A177-3AD203B41FA5}">
                      <a16:colId xmlns:a16="http://schemas.microsoft.com/office/drawing/2014/main" val="20003"/>
                    </a:ext>
                  </a:extLst>
                </a:gridCol>
                <a:gridCol w="720725">
                  <a:extLst>
                    <a:ext uri="{9D8B030D-6E8A-4147-A177-3AD203B41FA5}">
                      <a16:colId xmlns:a16="http://schemas.microsoft.com/office/drawing/2014/main" val="20004"/>
                    </a:ext>
                  </a:extLst>
                </a:gridCol>
                <a:gridCol w="719138">
                  <a:extLst>
                    <a:ext uri="{9D8B030D-6E8A-4147-A177-3AD203B41FA5}">
                      <a16:colId xmlns:a16="http://schemas.microsoft.com/office/drawing/2014/main" val="20005"/>
                    </a:ext>
                  </a:extLst>
                </a:gridCol>
                <a:gridCol w="719137">
                  <a:extLst>
                    <a:ext uri="{9D8B030D-6E8A-4147-A177-3AD203B41FA5}">
                      <a16:colId xmlns:a16="http://schemas.microsoft.com/office/drawing/2014/main" val="20006"/>
                    </a:ext>
                  </a:extLst>
                </a:gridCol>
                <a:gridCol w="720725">
                  <a:extLst>
                    <a:ext uri="{9D8B030D-6E8A-4147-A177-3AD203B41FA5}">
                      <a16:colId xmlns:a16="http://schemas.microsoft.com/office/drawing/2014/main" val="20007"/>
                    </a:ext>
                  </a:extLst>
                </a:gridCol>
                <a:gridCol w="719138">
                  <a:extLst>
                    <a:ext uri="{9D8B030D-6E8A-4147-A177-3AD203B41FA5}">
                      <a16:colId xmlns:a16="http://schemas.microsoft.com/office/drawing/2014/main" val="20008"/>
                    </a:ext>
                  </a:extLst>
                </a:gridCol>
                <a:gridCol w="768350">
                  <a:extLst>
                    <a:ext uri="{9D8B030D-6E8A-4147-A177-3AD203B41FA5}">
                      <a16:colId xmlns:a16="http://schemas.microsoft.com/office/drawing/2014/main" val="20009"/>
                    </a:ext>
                  </a:extLst>
                </a:gridCol>
                <a:gridCol w="735012">
                  <a:extLst>
                    <a:ext uri="{9D8B030D-6E8A-4147-A177-3AD203B41FA5}">
                      <a16:colId xmlns:a16="http://schemas.microsoft.com/office/drawing/2014/main" val="20010"/>
                    </a:ext>
                  </a:extLst>
                </a:gridCol>
              </a:tblGrid>
              <a:tr h="303213">
                <a:tc row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1" u="none" strike="noStrike" cap="none" normalizeH="0" baseline="0" dirty="0" smtClean="0">
                          <a:ln>
                            <a:noFill/>
                          </a:ln>
                          <a:solidFill>
                            <a:schemeClr val="tx1"/>
                          </a:solidFill>
                          <a:effectLst/>
                          <a:latin typeface="Times New Roman" pitchFamily="18" charset="0"/>
                          <a:cs typeface="Times New Roman" pitchFamily="18" charset="0"/>
                        </a:rPr>
                        <a:t>Treatment</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first attempt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second attempt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third attempt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fourth attempt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smtClean="0">
                          <a:ln>
                            <a:noFill/>
                          </a:ln>
                          <a:solidFill>
                            <a:schemeClr val="tx1"/>
                          </a:solidFill>
                          <a:effectLst/>
                          <a:latin typeface="Times New Roman" pitchFamily="18" charset="0"/>
                          <a:cs typeface="Times New Roman" pitchFamily="18" charset="0"/>
                        </a:rPr>
                        <a:t>all attempts</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390525">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dirty="0" smtClean="0">
                          <a:ln>
                            <a:noFill/>
                          </a:ln>
                          <a:solidFill>
                            <a:schemeClr val="tx1"/>
                          </a:solidFill>
                          <a:effectLst/>
                          <a:latin typeface="Times New Roman" pitchFamily="18" charset="0"/>
                          <a:cs typeface="Times New Roman" pitchFamily="18" charset="0"/>
                        </a:rPr>
                        <a:t>correct</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incorrect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incorrect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incorrect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incorrect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800" b="1" i="0" u="none" strike="noStrike" cap="none" normalizeH="0" baseline="0" smtClean="0">
                          <a:ln>
                            <a:noFill/>
                          </a:ln>
                          <a:solidFill>
                            <a:schemeClr val="tx1"/>
                          </a:solidFill>
                          <a:effectLst/>
                          <a:latin typeface="Times New Roman" pitchFamily="18" charset="0"/>
                          <a:cs typeface="Times New Roman" pitchFamily="18" charset="0"/>
                        </a:rPr>
                        <a:t>incorrect</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9088">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Decisions at Second Decision Node</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31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INPC</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214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IPC</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43</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96%</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41</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91%</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168</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31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P</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96%</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24</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92%</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9088">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Decisions at First Decision Node</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531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INPC</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38%</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62%</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36</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74</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34%</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146</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66%</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33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IPC</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13</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71%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67%</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18</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60</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33%</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120</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67%</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5318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P</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19%</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21</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81%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17</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65%</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32</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GB"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72</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cs typeface="Times New Roman" pitchFamily="18" charset="0"/>
                        </a:rPr>
                        <a:t>69%</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2" name="Slide Number Placeholder 1"/>
          <p:cNvSpPr>
            <a:spLocks noGrp="1"/>
          </p:cNvSpPr>
          <p:nvPr>
            <p:ph type="sldNum" sz="quarter" idx="12"/>
          </p:nvPr>
        </p:nvSpPr>
        <p:spPr/>
        <p:txBody>
          <a:bodyPr/>
          <a:lstStyle/>
          <a:p>
            <a:pPr>
              <a:defRPr/>
            </a:pPr>
            <a:fld id="{460D4340-EA28-4FAF-9F8D-4DCA27993F66}" type="slidenum">
              <a:rPr lang="en-US" smtClean="0"/>
              <a:pPr>
                <a:defRPr/>
              </a:pPr>
              <a:t>19</a:t>
            </a:fld>
            <a:endParaRPr lang="en-US"/>
          </a:p>
        </p:txBody>
      </p:sp>
    </p:spTree>
    <p:custDataLst>
      <p:tags r:id="rId1"/>
    </p:custDataLst>
    <p:extLst>
      <p:ext uri="{BB962C8B-B14F-4D97-AF65-F5344CB8AC3E}">
        <p14:creationId xmlns:p14="http://schemas.microsoft.com/office/powerpoint/2010/main" val="3268401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Dynamic </a:t>
            </a:r>
            <a:r>
              <a:rPr lang="en-GB" dirty="0" smtClean="0"/>
              <a:t>decision-making</a:t>
            </a:r>
            <a:endParaRPr lang="en-GB" dirty="0"/>
          </a:p>
        </p:txBody>
      </p:sp>
      <p:sp>
        <p:nvSpPr>
          <p:cNvPr id="11267" name="Rectangle 3"/>
          <p:cNvSpPr>
            <a:spLocks noGrp="1" noChangeArrowheads="1"/>
          </p:cNvSpPr>
          <p:nvPr>
            <p:ph idx="1"/>
          </p:nvPr>
        </p:nvSpPr>
        <p:spPr>
          <a:noFill/>
          <a:ln>
            <a:noFill/>
            <a:miter lim="800000"/>
            <a:headEnd/>
            <a:tailEnd/>
          </a:ln>
        </p:spPr>
        <p:txBody>
          <a:bodyPr>
            <a:normAutofit fontScale="92500" lnSpcReduction="20000"/>
          </a:bodyPr>
          <a:lstStyle/>
          <a:p>
            <a:pPr eaLnBrk="1" hangingPunct="1"/>
            <a:r>
              <a:rPr lang="it-IT" altLang="en-US" dirty="0" smtClean="0">
                <a:solidFill>
                  <a:schemeClr val="tx1"/>
                </a:solidFill>
              </a:rPr>
              <a:t>Two aspects of </a:t>
            </a:r>
            <a:r>
              <a:rPr lang="it-IT" altLang="en-US" i="1" dirty="0" smtClean="0">
                <a:solidFill>
                  <a:schemeClr val="tx1"/>
                </a:solidFill>
              </a:rPr>
              <a:t>dynamic</a:t>
            </a:r>
            <a:r>
              <a:rPr lang="it-IT" altLang="en-US" dirty="0" smtClean="0">
                <a:solidFill>
                  <a:schemeClr val="tx1"/>
                </a:solidFill>
              </a:rPr>
              <a:t> decision problems:</a:t>
            </a:r>
          </a:p>
          <a:p>
            <a:pPr eaLnBrk="1" hangingPunct="1"/>
            <a:r>
              <a:rPr lang="it-IT" altLang="en-US" dirty="0" smtClean="0">
                <a:solidFill>
                  <a:schemeClr val="tx1"/>
                </a:solidFill>
              </a:rPr>
              <a:t>(1) the passage of real time;</a:t>
            </a:r>
          </a:p>
          <a:p>
            <a:pPr eaLnBrk="1" hangingPunct="1"/>
            <a:r>
              <a:rPr lang="it-IT" altLang="en-US" dirty="0" smtClean="0">
                <a:solidFill>
                  <a:schemeClr val="tx1"/>
                </a:solidFill>
              </a:rPr>
              <a:t>(2) sequentiality in decision making.</a:t>
            </a:r>
          </a:p>
          <a:p>
            <a:pPr eaLnBrk="1" hangingPunct="1"/>
            <a:endParaRPr lang="it-IT" altLang="en-US" dirty="0" smtClean="0">
              <a:solidFill>
                <a:schemeClr val="tx1"/>
              </a:solidFill>
            </a:endParaRPr>
          </a:p>
          <a:p>
            <a:pPr eaLnBrk="1" hangingPunct="1"/>
            <a:r>
              <a:rPr lang="it-IT" altLang="en-US" dirty="0" smtClean="0">
                <a:solidFill>
                  <a:schemeClr val="tx1"/>
                </a:solidFill>
              </a:rPr>
              <a:t>In this lecture we will look at (2):</a:t>
            </a:r>
          </a:p>
          <a:p>
            <a:pPr eaLnBrk="1" hangingPunct="1"/>
            <a:r>
              <a:rPr lang="it-IT" altLang="en-US" dirty="0" smtClean="0">
                <a:solidFill>
                  <a:schemeClr val="tx1"/>
                </a:solidFill>
              </a:rPr>
              <a:t>Decision, Nature, Decision, Nature... </a:t>
            </a:r>
          </a:p>
          <a:p>
            <a:pPr eaLnBrk="1" hangingPunct="1"/>
            <a:r>
              <a:rPr lang="it-IT" altLang="en-US" dirty="0" smtClean="0">
                <a:solidFill>
                  <a:schemeClr val="tx1"/>
                </a:solidFill>
              </a:rPr>
              <a:t>How do economists perceive individuals as tackling dynamic decision problems</a:t>
            </a:r>
            <a:r>
              <a:rPr lang="it-IT" altLang="en-US" dirty="0" smtClean="0">
                <a:solidFill>
                  <a:schemeClr val="tx1"/>
                </a:solidFill>
              </a:rPr>
              <a:t>?</a:t>
            </a:r>
          </a:p>
          <a:p>
            <a:pPr eaLnBrk="1" hangingPunct="1"/>
            <a:endParaRPr lang="it-IT" altLang="en-US" dirty="0">
              <a:solidFill>
                <a:schemeClr val="tx1"/>
              </a:solidFill>
            </a:endParaRPr>
          </a:p>
          <a:p>
            <a:pPr eaLnBrk="1" hangingPunct="1"/>
            <a:r>
              <a:rPr lang="it-IT" altLang="en-US" dirty="0" smtClean="0">
                <a:solidFill>
                  <a:schemeClr val="tx1"/>
                </a:solidFill>
              </a:rPr>
              <a:t>Many of the experiments discussed here are mine.</a:t>
            </a:r>
          </a:p>
          <a:p>
            <a:pPr eaLnBrk="1" hangingPunct="1"/>
            <a:r>
              <a:rPr lang="it-IT" altLang="en-US" dirty="0" smtClean="0">
                <a:solidFill>
                  <a:schemeClr val="tx1"/>
                </a:solidFill>
              </a:rPr>
              <a:t>Some use pairwise choice, some allocations and some valuations.</a:t>
            </a:r>
            <a:endParaRPr lang="it-IT" altLang="en-US" dirty="0" smtClean="0">
              <a:solidFill>
                <a:schemeClr val="tx1"/>
              </a:solidFill>
            </a:endParaRPr>
          </a:p>
        </p:txBody>
      </p:sp>
      <p:sp>
        <p:nvSpPr>
          <p:cNvPr id="3" name="Slide Number Placeholder 2"/>
          <p:cNvSpPr>
            <a:spLocks noGrp="1"/>
          </p:cNvSpPr>
          <p:nvPr>
            <p:ph type="sldNum" sz="quarter" idx="12"/>
          </p:nvPr>
        </p:nvSpPr>
        <p:spPr/>
        <p:txBody>
          <a:bodyPr/>
          <a:lstStyle/>
          <a:p>
            <a:fld id="{E72BDC46-6F47-4AB5-98F3-E57E0E1A91C5}" type="slidenum">
              <a:rPr lang="en-GB" smtClean="0"/>
              <a:t>2</a:t>
            </a:fld>
            <a:endParaRPr lang="en-GB"/>
          </a:p>
        </p:txBody>
      </p:sp>
    </p:spTree>
    <p:custDataLst>
      <p:tags r:id="rId1"/>
    </p:custDataLst>
    <p:extLst>
      <p:ext uri="{BB962C8B-B14F-4D97-AF65-F5344CB8AC3E}">
        <p14:creationId xmlns:p14="http://schemas.microsoft.com/office/powerpoint/2010/main" val="45107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Conclusions so far</a:t>
            </a:r>
          </a:p>
        </p:txBody>
      </p:sp>
      <p:sp>
        <p:nvSpPr>
          <p:cNvPr id="91139" name="Rectangle 3"/>
          <p:cNvSpPr>
            <a:spLocks noGrp="1" noChangeArrowheads="1"/>
          </p:cNvSpPr>
          <p:nvPr>
            <p:ph idx="1"/>
          </p:nvPr>
        </p:nvSpPr>
        <p:spPr>
          <a:noFill/>
          <a:ln>
            <a:noFill/>
            <a:miter lim="800000"/>
            <a:headEnd/>
            <a:tailEnd/>
          </a:ln>
        </p:spPr>
        <p:txBody>
          <a:bodyPr/>
          <a:lstStyle/>
          <a:p>
            <a:pPr eaLnBrk="1" hangingPunct="1"/>
            <a:r>
              <a:rPr lang="it-IT" altLang="en-US" dirty="0" smtClean="0">
                <a:solidFill>
                  <a:schemeClr val="tx1"/>
                </a:solidFill>
              </a:rPr>
              <a:t>Even forcing them to think about their future moves along the branch they choose does not force them to think what they might do if they chose differently.</a:t>
            </a:r>
          </a:p>
          <a:p>
            <a:pPr eaLnBrk="1" hangingPunct="1"/>
            <a:r>
              <a:rPr lang="it-IT" altLang="en-US" dirty="0" smtClean="0">
                <a:solidFill>
                  <a:schemeClr val="tx1"/>
                </a:solidFill>
              </a:rPr>
              <a:t>More experiments: </a:t>
            </a:r>
          </a:p>
          <a:p>
            <a:pPr eaLnBrk="1" hangingPunct="1"/>
            <a:r>
              <a:rPr lang="it-IT" altLang="en-US" dirty="0" smtClean="0">
                <a:solidFill>
                  <a:schemeClr val="tx1"/>
                </a:solidFill>
              </a:rPr>
              <a:t>Simpler trees (2+1 or 1+2);</a:t>
            </a:r>
          </a:p>
          <a:p>
            <a:pPr eaLnBrk="1" hangingPunct="1"/>
            <a:r>
              <a:rPr lang="it-IT" altLang="en-US" dirty="0" smtClean="0">
                <a:solidFill>
                  <a:schemeClr val="tx1"/>
                </a:solidFill>
              </a:rPr>
              <a:t>Complete strategy.</a:t>
            </a:r>
          </a:p>
          <a:p>
            <a:pPr eaLnBrk="1" hangingPunct="1"/>
            <a:r>
              <a:rPr lang="it-IT" altLang="en-US" b="1" dirty="0" smtClean="0">
                <a:solidFill>
                  <a:schemeClr val="tx1"/>
                </a:solidFill>
              </a:rPr>
              <a:t>Many people do not seem to plan.</a:t>
            </a:r>
            <a:r>
              <a:rPr lang="it-IT" altLang="en-US" dirty="0" smtClean="0">
                <a:solidFill>
                  <a:schemeClr val="tx1"/>
                </a:solidFill>
              </a:rPr>
              <a:t> </a:t>
            </a:r>
          </a:p>
        </p:txBody>
      </p:sp>
      <p:sp>
        <p:nvSpPr>
          <p:cNvPr id="2" name="Slide Number Placeholder 1"/>
          <p:cNvSpPr>
            <a:spLocks noGrp="1"/>
          </p:cNvSpPr>
          <p:nvPr>
            <p:ph type="sldNum" sz="quarter" idx="12"/>
          </p:nvPr>
        </p:nvSpPr>
        <p:spPr/>
        <p:txBody>
          <a:bodyPr/>
          <a:lstStyle/>
          <a:p>
            <a:fld id="{E72BDC46-6F47-4AB5-98F3-E57E0E1A91C5}" type="slidenum">
              <a:rPr lang="en-GB" smtClean="0"/>
              <a:t>20</a:t>
            </a:fld>
            <a:endParaRPr lang="en-GB"/>
          </a:p>
        </p:txBody>
      </p:sp>
    </p:spTree>
    <p:custDataLst>
      <p:tags r:id="rId1"/>
    </p:custDataLst>
    <p:extLst>
      <p:ext uri="{BB962C8B-B14F-4D97-AF65-F5344CB8AC3E}">
        <p14:creationId xmlns:p14="http://schemas.microsoft.com/office/powerpoint/2010/main" val="171103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1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1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a:t>
            </a:r>
            <a:endParaRPr lang="en-GB" dirty="0"/>
          </a:p>
        </p:txBody>
      </p:sp>
      <p:sp>
        <p:nvSpPr>
          <p:cNvPr id="3" name="Content Placeholder 2"/>
          <p:cNvSpPr>
            <a:spLocks noGrp="1"/>
          </p:cNvSpPr>
          <p:nvPr>
            <p:ph idx="1"/>
          </p:nvPr>
        </p:nvSpPr>
        <p:spPr/>
        <p:txBody>
          <a:bodyPr/>
          <a:lstStyle/>
          <a:p>
            <a:endParaRPr lang="en-US" dirty="0" smtClean="0"/>
          </a:p>
          <a:p>
            <a:r>
              <a:rPr lang="en-US" dirty="0" smtClean="0"/>
              <a:t>Let us now look from a different perspective – looking </a:t>
            </a:r>
            <a:r>
              <a:rPr lang="en-US" dirty="0" smtClean="0"/>
              <a:t>at the types of </a:t>
            </a:r>
            <a:r>
              <a:rPr lang="en-US" i="1" dirty="0" smtClean="0"/>
              <a:t>behaviour</a:t>
            </a:r>
            <a:r>
              <a:rPr lang="en-US" dirty="0" smtClean="0"/>
              <a:t>:</a:t>
            </a:r>
          </a:p>
          <a:p>
            <a:endParaRPr lang="en-US" dirty="0" smtClean="0"/>
          </a:p>
          <a:p>
            <a:r>
              <a:rPr lang="en-US" dirty="0" smtClean="0"/>
              <a:t>Resolute</a:t>
            </a:r>
          </a:p>
          <a:p>
            <a:r>
              <a:rPr lang="en-US" dirty="0" smtClean="0"/>
              <a:t>Naïve</a:t>
            </a:r>
          </a:p>
          <a:p>
            <a:r>
              <a:rPr lang="en-US" dirty="0" smtClean="0"/>
              <a:t>Sophisticated</a:t>
            </a:r>
          </a:p>
        </p:txBody>
      </p:sp>
      <p:sp>
        <p:nvSpPr>
          <p:cNvPr id="4" name="Slide Number Placeholder 3"/>
          <p:cNvSpPr>
            <a:spLocks noGrp="1"/>
          </p:cNvSpPr>
          <p:nvPr>
            <p:ph type="sldNum" sz="quarter" idx="12"/>
          </p:nvPr>
        </p:nvSpPr>
        <p:spPr/>
        <p:txBody>
          <a:bodyPr/>
          <a:lstStyle/>
          <a:p>
            <a:fld id="{E72BDC46-6F47-4AB5-98F3-E57E0E1A91C5}" type="slidenum">
              <a:rPr lang="en-GB" smtClean="0"/>
              <a:t>21</a:t>
            </a:fld>
            <a:endParaRPr lang="en-GB"/>
          </a:p>
        </p:txBody>
      </p:sp>
    </p:spTree>
    <p:extLst>
      <p:ext uri="{BB962C8B-B14F-4D97-AF65-F5344CB8AC3E}">
        <p14:creationId xmlns:p14="http://schemas.microsoft.com/office/powerpoint/2010/main" val="2742170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a:noFill/>
            <a:miter lim="800000"/>
            <a:headEnd/>
            <a:tailEnd/>
          </a:ln>
        </p:spPr>
        <p:txBody>
          <a:bodyPr/>
          <a:lstStyle/>
          <a:p>
            <a:pPr eaLnBrk="1" hangingPunct="1"/>
            <a:r>
              <a:rPr lang="it-IT" altLang="en-US" sz="2000" dirty="0" smtClean="0"/>
              <a:t>Two Problems: what would you choose – Up or Down – in each? </a:t>
            </a:r>
          </a:p>
        </p:txBody>
      </p:sp>
      <p:sp>
        <p:nvSpPr>
          <p:cNvPr id="5123" name="Rectangle 3"/>
          <p:cNvSpPr>
            <a:spLocks noGrp="1" noChangeArrowheads="1"/>
          </p:cNvSpPr>
          <p:nvPr>
            <p:ph idx="1"/>
          </p:nvPr>
        </p:nvSpPr>
        <p:spPr>
          <a:noFill/>
          <a:ln>
            <a:noFill/>
            <a:miter lim="800000"/>
            <a:headEnd/>
            <a:tailEnd/>
          </a:ln>
        </p:spPr>
        <p:txBody>
          <a:bodyPr>
            <a:normAutofit fontScale="62500" lnSpcReduction="20000"/>
          </a:bodyPr>
          <a:lstStyle/>
          <a:p>
            <a:pPr eaLnBrk="1" hangingPunct="1">
              <a:buFontTx/>
              <a:buNone/>
            </a:pPr>
            <a:r>
              <a:rPr lang="it-IT" altLang="en-US" sz="1600" dirty="0" smtClean="0">
                <a:solidFill>
                  <a:schemeClr val="accent1"/>
                </a:solidFill>
              </a:rPr>
              <a:t>Consider a person who violates EU, choosing Up in the first problem  and Down in the second. </a:t>
            </a:r>
            <a:r>
              <a:rPr lang="it-IT" altLang="en-US" sz="1600" dirty="0" smtClean="0">
                <a:solidFill>
                  <a:srgbClr val="0000FF"/>
                </a:solidFill>
              </a:rPr>
              <a:t>	            </a:t>
            </a:r>
          </a:p>
          <a:p>
            <a:pPr eaLnBrk="1" hangingPunct="1"/>
            <a:endParaRPr lang="it-IT" altLang="en-US"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smtClean="0">
              <a:solidFill>
                <a:srgbClr val="0000FF"/>
              </a:solidFill>
            </a:endParaRPr>
          </a:p>
          <a:p>
            <a:pPr eaLnBrk="1" hangingPunct="1">
              <a:buFontTx/>
              <a:buNone/>
            </a:pPr>
            <a:endParaRPr lang="it-IT" altLang="en-US" sz="1600" dirty="0">
              <a:solidFill>
                <a:srgbClr val="0000FF"/>
              </a:solidFill>
            </a:endParaRPr>
          </a:p>
          <a:p>
            <a:pPr eaLnBrk="1" hangingPunct="1">
              <a:buFontTx/>
              <a:buNone/>
            </a:pPr>
            <a:r>
              <a:rPr lang="it-IT" altLang="en-US" sz="1600" dirty="0" smtClean="0">
                <a:solidFill>
                  <a:srgbClr val="0000FF"/>
                </a:solidFill>
              </a:rPr>
              <a:t>Note: </a:t>
            </a:r>
            <a:r>
              <a:rPr lang="it-IT" altLang="en-US" sz="1600" dirty="0" smtClean="0">
                <a:solidFill>
                  <a:srgbClr val="00B050"/>
                </a:solidFill>
              </a:rPr>
              <a:t>green</a:t>
            </a:r>
            <a:r>
              <a:rPr lang="it-IT" altLang="en-US" sz="1600" dirty="0" smtClean="0">
                <a:solidFill>
                  <a:srgbClr val="FF0000"/>
                </a:solidFill>
              </a:rPr>
              <a:t> </a:t>
            </a:r>
            <a:r>
              <a:rPr lang="it-IT" altLang="en-US" sz="1600" dirty="0" smtClean="0">
                <a:solidFill>
                  <a:srgbClr val="0000FF"/>
                </a:solidFill>
              </a:rPr>
              <a:t>squares are </a:t>
            </a:r>
            <a:r>
              <a:rPr lang="it-IT" altLang="en-US" sz="1600" i="1" dirty="0" smtClean="0">
                <a:solidFill>
                  <a:srgbClr val="0000FF"/>
                </a:solidFill>
              </a:rPr>
              <a:t>decision </a:t>
            </a:r>
          </a:p>
          <a:p>
            <a:pPr eaLnBrk="1" hangingPunct="1">
              <a:buFontTx/>
              <a:buNone/>
            </a:pPr>
            <a:r>
              <a:rPr lang="it-IT" altLang="en-US" sz="1600" dirty="0" smtClean="0">
                <a:solidFill>
                  <a:srgbClr val="0000FF"/>
                </a:solidFill>
              </a:rPr>
              <a:t>nodes and </a:t>
            </a:r>
            <a:r>
              <a:rPr lang="it-IT" altLang="en-US" sz="1600" dirty="0" smtClean="0">
                <a:solidFill>
                  <a:srgbClr val="FF0000"/>
                </a:solidFill>
              </a:rPr>
              <a:t>red</a:t>
            </a:r>
            <a:r>
              <a:rPr lang="it-IT" altLang="en-US" sz="1600" dirty="0" smtClean="0">
                <a:solidFill>
                  <a:srgbClr val="0000FF"/>
                </a:solidFill>
              </a:rPr>
              <a:t> squares are </a:t>
            </a:r>
            <a:r>
              <a:rPr lang="it-IT" altLang="en-US" sz="1600" i="1" dirty="0" smtClean="0">
                <a:solidFill>
                  <a:srgbClr val="0000FF"/>
                </a:solidFill>
              </a:rPr>
              <a:t>chance </a:t>
            </a:r>
          </a:p>
          <a:p>
            <a:pPr eaLnBrk="1" hangingPunct="1">
              <a:buFontTx/>
              <a:buNone/>
            </a:pPr>
            <a:r>
              <a:rPr lang="it-IT" altLang="en-US" sz="1600" dirty="0" smtClean="0">
                <a:solidFill>
                  <a:srgbClr val="0000FF"/>
                </a:solidFill>
              </a:rPr>
              <a:t>nodes. </a:t>
            </a:r>
          </a:p>
        </p:txBody>
      </p:sp>
      <p:grpSp>
        <p:nvGrpSpPr>
          <p:cNvPr id="2" name="Group 5"/>
          <p:cNvGrpSpPr>
            <a:grpSpLocks/>
          </p:cNvGrpSpPr>
          <p:nvPr/>
        </p:nvGrpSpPr>
        <p:grpSpPr bwMode="auto">
          <a:xfrm>
            <a:off x="684357" y="2306637"/>
            <a:ext cx="3357563" cy="2727325"/>
            <a:chOff x="1357290" y="1428736"/>
            <a:chExt cx="4572032" cy="3588810"/>
          </a:xfrm>
        </p:grpSpPr>
        <p:sp>
          <p:nvSpPr>
            <p:cNvPr id="7" name="Rectangle 6"/>
            <p:cNvSpPr/>
            <p:nvPr/>
          </p:nvSpPr>
          <p:spPr>
            <a:xfrm>
              <a:off x="1357290" y="2928600"/>
              <a:ext cx="428020" cy="428233"/>
            </a:xfrm>
            <a:prstGeom prst="rect">
              <a:avLst/>
            </a:prstGeom>
            <a:solidFill>
              <a:srgbClr val="00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FF00"/>
                </a:solidFill>
              </a:endParaRPr>
            </a:p>
          </p:txBody>
        </p:sp>
        <p:cxnSp>
          <p:nvCxnSpPr>
            <p:cNvPr id="8" name="Straight Arrow Connector 7"/>
            <p:cNvCxnSpPr>
              <a:stCxn id="7" idx="3"/>
            </p:cNvCxnSpPr>
            <p:nvPr/>
          </p:nvCxnSpPr>
          <p:spPr>
            <a:xfrm flipV="1">
              <a:off x="1785310" y="1643897"/>
              <a:ext cx="3285810" cy="14998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96" name="TextBox 8"/>
            <p:cNvSpPr txBox="1">
              <a:spLocks noChangeArrowheads="1"/>
            </p:cNvSpPr>
            <p:nvPr/>
          </p:nvSpPr>
          <p:spPr bwMode="auto">
            <a:xfrm>
              <a:off x="5143504" y="1428736"/>
              <a:ext cx="785818" cy="44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£30</a:t>
              </a:r>
              <a:endParaRPr lang="en-US" altLang="en-US" sz="1600"/>
            </a:p>
          </p:txBody>
        </p:sp>
        <p:sp>
          <p:nvSpPr>
            <p:cNvPr id="10" name="Rectangle 9"/>
            <p:cNvSpPr/>
            <p:nvPr/>
          </p:nvSpPr>
          <p:spPr>
            <a:xfrm>
              <a:off x="3356879" y="3858180"/>
              <a:ext cx="430181" cy="428235"/>
            </a:xfrm>
            <a:prstGeom prst="rect">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FF00"/>
                </a:solidFill>
              </a:endParaRPr>
            </a:p>
          </p:txBody>
        </p:sp>
        <p:cxnSp>
          <p:nvCxnSpPr>
            <p:cNvPr id="11" name="Straight Arrow Connector 10"/>
            <p:cNvCxnSpPr>
              <a:stCxn id="7" idx="3"/>
              <a:endCxn id="10" idx="1"/>
            </p:cNvCxnSpPr>
            <p:nvPr/>
          </p:nvCxnSpPr>
          <p:spPr>
            <a:xfrm>
              <a:off x="1785310" y="3143760"/>
              <a:ext cx="1571569" cy="92749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99" name="TextBox 11"/>
            <p:cNvSpPr txBox="1">
              <a:spLocks noChangeArrowheads="1"/>
            </p:cNvSpPr>
            <p:nvPr/>
          </p:nvSpPr>
          <p:spPr bwMode="auto">
            <a:xfrm>
              <a:off x="5143504" y="3143248"/>
              <a:ext cx="785818" cy="44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£50</a:t>
              </a:r>
              <a:endParaRPr lang="en-US" altLang="en-US" sz="1600"/>
            </a:p>
          </p:txBody>
        </p:sp>
        <p:sp>
          <p:nvSpPr>
            <p:cNvPr id="7200" name="TextBox 12"/>
            <p:cNvSpPr txBox="1">
              <a:spLocks noChangeArrowheads="1"/>
            </p:cNvSpPr>
            <p:nvPr/>
          </p:nvSpPr>
          <p:spPr bwMode="auto">
            <a:xfrm>
              <a:off x="5143504" y="4572008"/>
              <a:ext cx="785818" cy="44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£0</a:t>
              </a:r>
              <a:endParaRPr lang="en-US" altLang="en-US" sz="1600"/>
            </a:p>
          </p:txBody>
        </p:sp>
        <p:cxnSp>
          <p:nvCxnSpPr>
            <p:cNvPr id="14" name="Straight Arrow Connector 13"/>
            <p:cNvCxnSpPr>
              <a:stCxn id="10" idx="3"/>
              <a:endCxn id="7199" idx="1"/>
            </p:cNvCxnSpPr>
            <p:nvPr/>
          </p:nvCxnSpPr>
          <p:spPr>
            <a:xfrm flipV="1">
              <a:off x="3787060" y="3365189"/>
              <a:ext cx="1355397" cy="70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3"/>
              <a:endCxn id="7200" idx="1"/>
            </p:cNvCxnSpPr>
            <p:nvPr/>
          </p:nvCxnSpPr>
          <p:spPr>
            <a:xfrm>
              <a:off x="3787060" y="4071253"/>
              <a:ext cx="1355397" cy="722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03" name="TextBox 15"/>
            <p:cNvSpPr txBox="1">
              <a:spLocks noChangeArrowheads="1"/>
            </p:cNvSpPr>
            <p:nvPr/>
          </p:nvSpPr>
          <p:spPr bwMode="auto">
            <a:xfrm>
              <a:off x="4178331" y="3403001"/>
              <a:ext cx="500066" cy="32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0.8</a:t>
              </a:r>
              <a:endParaRPr lang="en-US" altLang="en-US" sz="1000"/>
            </a:p>
          </p:txBody>
        </p:sp>
        <p:sp>
          <p:nvSpPr>
            <p:cNvPr id="7204" name="TextBox 16"/>
            <p:cNvSpPr txBox="1">
              <a:spLocks noChangeArrowheads="1"/>
            </p:cNvSpPr>
            <p:nvPr/>
          </p:nvSpPr>
          <p:spPr bwMode="auto">
            <a:xfrm>
              <a:off x="4178331" y="4437140"/>
              <a:ext cx="500066" cy="32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0.2</a:t>
              </a:r>
              <a:endParaRPr lang="en-US" altLang="en-US" sz="1000"/>
            </a:p>
          </p:txBody>
        </p:sp>
      </p:grpSp>
      <p:sp>
        <p:nvSpPr>
          <p:cNvPr id="49" name="TextBox 48"/>
          <p:cNvSpPr txBox="1">
            <a:spLocks noChangeArrowheads="1"/>
          </p:cNvSpPr>
          <p:nvPr/>
        </p:nvSpPr>
        <p:spPr bwMode="auto">
          <a:xfrm>
            <a:off x="500063" y="2500313"/>
            <a:ext cx="785812" cy="4619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a:t>first</a:t>
            </a:r>
            <a:endParaRPr lang="en-US" altLang="en-US"/>
          </a:p>
        </p:txBody>
      </p:sp>
      <p:sp>
        <p:nvSpPr>
          <p:cNvPr id="50" name="TextBox 49"/>
          <p:cNvSpPr txBox="1">
            <a:spLocks noChangeArrowheads="1"/>
          </p:cNvSpPr>
          <p:nvPr/>
        </p:nvSpPr>
        <p:spPr bwMode="auto">
          <a:xfrm>
            <a:off x="4786313" y="3357563"/>
            <a:ext cx="1214437" cy="461962"/>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a:t>second</a:t>
            </a:r>
            <a:endParaRPr lang="en-US" altLang="en-US"/>
          </a:p>
        </p:txBody>
      </p:sp>
      <p:grpSp>
        <p:nvGrpSpPr>
          <p:cNvPr id="3" name="Group 53"/>
          <p:cNvGrpSpPr>
            <a:grpSpLocks/>
          </p:cNvGrpSpPr>
          <p:nvPr/>
        </p:nvGrpSpPr>
        <p:grpSpPr bwMode="auto">
          <a:xfrm>
            <a:off x="5000625" y="3214688"/>
            <a:ext cx="3402013" cy="2624137"/>
            <a:chOff x="2890418" y="2116715"/>
            <a:chExt cx="3401676" cy="2624570"/>
          </a:xfrm>
        </p:grpSpPr>
        <p:grpSp>
          <p:nvGrpSpPr>
            <p:cNvPr id="7176" name="Group 54"/>
            <p:cNvGrpSpPr>
              <a:grpSpLocks/>
            </p:cNvGrpSpPr>
            <p:nvPr/>
          </p:nvGrpSpPr>
          <p:grpSpPr bwMode="auto">
            <a:xfrm>
              <a:off x="2890418" y="2116715"/>
              <a:ext cx="3363170" cy="2624570"/>
              <a:chOff x="1357291" y="1428739"/>
              <a:chExt cx="4579631" cy="3453946"/>
            </a:xfrm>
          </p:grpSpPr>
          <p:sp>
            <p:nvSpPr>
              <p:cNvPr id="63" name="Rectangle 62"/>
              <p:cNvSpPr/>
              <p:nvPr/>
            </p:nvSpPr>
            <p:spPr>
              <a:xfrm>
                <a:off x="1357291" y="2929001"/>
                <a:ext cx="427974" cy="428347"/>
              </a:xfrm>
              <a:prstGeom prst="rect">
                <a:avLst/>
              </a:prstGeom>
              <a:solidFill>
                <a:srgbClr val="00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endParaRPr lang="en-US" dirty="0">
                  <a:solidFill>
                    <a:srgbClr val="00FF00"/>
                  </a:solidFill>
                </a:endParaRPr>
              </a:p>
            </p:txBody>
          </p:sp>
          <p:sp>
            <p:nvSpPr>
              <p:cNvPr id="7185" name="TextBox 20"/>
              <p:cNvSpPr txBox="1">
                <a:spLocks noChangeArrowheads="1"/>
              </p:cNvSpPr>
              <p:nvPr/>
            </p:nvSpPr>
            <p:spPr bwMode="auto">
              <a:xfrm>
                <a:off x="5143505" y="1428739"/>
                <a:ext cx="785818" cy="44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£30</a:t>
                </a:r>
                <a:endParaRPr lang="en-US" altLang="en-US" sz="1600"/>
              </a:p>
            </p:txBody>
          </p:sp>
          <p:sp>
            <p:nvSpPr>
              <p:cNvPr id="65" name="Rectangle 64"/>
              <p:cNvSpPr/>
              <p:nvPr/>
            </p:nvSpPr>
            <p:spPr>
              <a:xfrm>
                <a:off x="3358827" y="3856740"/>
                <a:ext cx="427974" cy="430437"/>
              </a:xfrm>
              <a:prstGeom prst="rect">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defRPr/>
                </a:pPr>
                <a:endParaRPr lang="en-US" dirty="0">
                  <a:solidFill>
                    <a:srgbClr val="00FF00"/>
                  </a:solidFill>
                </a:endParaRPr>
              </a:p>
            </p:txBody>
          </p:sp>
          <p:cxnSp>
            <p:nvCxnSpPr>
              <p:cNvPr id="66" name="Straight Arrow Connector 65"/>
              <p:cNvCxnSpPr>
                <a:stCxn id="63" idx="3"/>
                <a:endCxn id="65" idx="1"/>
              </p:cNvCxnSpPr>
              <p:nvPr/>
            </p:nvCxnSpPr>
            <p:spPr>
              <a:xfrm>
                <a:off x="1785265" y="3144219"/>
                <a:ext cx="1573562" cy="9277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88" name="TextBox 23"/>
              <p:cNvSpPr txBox="1">
                <a:spLocks noChangeArrowheads="1"/>
              </p:cNvSpPr>
              <p:nvPr/>
            </p:nvSpPr>
            <p:spPr bwMode="auto">
              <a:xfrm>
                <a:off x="5151104" y="3308994"/>
                <a:ext cx="785818" cy="44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£50</a:t>
                </a:r>
                <a:endParaRPr lang="en-US" altLang="en-US" sz="1600"/>
              </a:p>
            </p:txBody>
          </p:sp>
          <p:sp>
            <p:nvSpPr>
              <p:cNvPr id="7189" name="TextBox 24"/>
              <p:cNvSpPr txBox="1">
                <a:spLocks noChangeArrowheads="1"/>
              </p:cNvSpPr>
              <p:nvPr/>
            </p:nvSpPr>
            <p:spPr bwMode="auto">
              <a:xfrm>
                <a:off x="5151104" y="4437146"/>
                <a:ext cx="785818" cy="445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£0</a:t>
                </a:r>
                <a:endParaRPr lang="en-US" altLang="en-US" sz="1600"/>
              </a:p>
            </p:txBody>
          </p:sp>
          <p:cxnSp>
            <p:nvCxnSpPr>
              <p:cNvPr id="69" name="Straight Arrow Connector 68"/>
              <p:cNvCxnSpPr>
                <a:stCxn id="65" idx="3"/>
                <a:endCxn id="7188" idx="1"/>
              </p:cNvCxnSpPr>
              <p:nvPr/>
            </p:nvCxnSpPr>
            <p:spPr>
              <a:xfrm flipV="1">
                <a:off x="3786801" y="3530778"/>
                <a:ext cx="1363898" cy="5411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65" idx="3"/>
                <a:endCxn id="7189" idx="1"/>
              </p:cNvCxnSpPr>
              <p:nvPr/>
            </p:nvCxnSpPr>
            <p:spPr>
              <a:xfrm>
                <a:off x="3786801" y="4071958"/>
                <a:ext cx="1363898" cy="5871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92" name="TextBox 27"/>
              <p:cNvSpPr txBox="1">
                <a:spLocks noChangeArrowheads="1"/>
              </p:cNvSpPr>
              <p:nvPr/>
            </p:nvSpPr>
            <p:spPr bwMode="auto">
              <a:xfrm>
                <a:off x="4178331" y="3497019"/>
                <a:ext cx="500066" cy="32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0.2</a:t>
                </a:r>
                <a:endParaRPr lang="en-US" altLang="en-US" sz="1000"/>
              </a:p>
            </p:txBody>
          </p:sp>
          <p:sp>
            <p:nvSpPr>
              <p:cNvPr id="7193" name="TextBox 28"/>
              <p:cNvSpPr txBox="1">
                <a:spLocks noChangeArrowheads="1"/>
              </p:cNvSpPr>
              <p:nvPr/>
            </p:nvSpPr>
            <p:spPr bwMode="auto">
              <a:xfrm>
                <a:off x="4178331" y="4343127"/>
                <a:ext cx="500066" cy="324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0.8</a:t>
                </a:r>
                <a:endParaRPr lang="en-US" altLang="en-US" sz="1000"/>
              </a:p>
            </p:txBody>
          </p:sp>
        </p:grpSp>
        <p:sp>
          <p:nvSpPr>
            <p:cNvPr id="56" name="Rectangle 55"/>
            <p:cNvSpPr/>
            <p:nvPr/>
          </p:nvSpPr>
          <p:spPr>
            <a:xfrm>
              <a:off x="4357123" y="2572402"/>
              <a:ext cx="315882" cy="325492"/>
            </a:xfrm>
            <a:prstGeom prst="rect">
              <a:avLst/>
            </a:prstGeom>
            <a:solidFill>
              <a:srgbClr val="FF0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FF00"/>
                </a:solidFill>
              </a:endParaRPr>
            </a:p>
          </p:txBody>
        </p:sp>
        <p:sp>
          <p:nvSpPr>
            <p:cNvPr id="7178" name="TextBox 24"/>
            <p:cNvSpPr txBox="1">
              <a:spLocks noChangeArrowheads="1"/>
            </p:cNvSpPr>
            <p:nvPr/>
          </p:nvSpPr>
          <p:spPr bwMode="auto">
            <a:xfrm>
              <a:off x="5715008" y="3000372"/>
              <a:ext cx="5770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600"/>
                <a:t>£0</a:t>
              </a:r>
              <a:endParaRPr lang="en-US" altLang="en-US" sz="1600"/>
            </a:p>
          </p:txBody>
        </p:sp>
        <p:cxnSp>
          <p:nvCxnSpPr>
            <p:cNvPr id="58" name="Straight Arrow Connector 57"/>
            <p:cNvCxnSpPr>
              <a:stCxn id="63" idx="3"/>
              <a:endCxn id="56" idx="1"/>
            </p:cNvCxnSpPr>
            <p:nvPr/>
          </p:nvCxnSpPr>
          <p:spPr>
            <a:xfrm flipV="1">
              <a:off x="3204712" y="2734354"/>
              <a:ext cx="1152411" cy="685913"/>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6" idx="3"/>
              <a:endCxn id="7185" idx="1"/>
            </p:cNvCxnSpPr>
            <p:nvPr/>
          </p:nvCxnSpPr>
          <p:spPr>
            <a:xfrm flipV="1">
              <a:off x="4673004" y="2286605"/>
              <a:ext cx="998438" cy="447749"/>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56" idx="3"/>
              <a:endCxn id="7178" idx="1"/>
            </p:cNvCxnSpPr>
            <p:nvPr/>
          </p:nvCxnSpPr>
          <p:spPr>
            <a:xfrm>
              <a:off x="4673004" y="2734354"/>
              <a:ext cx="1041297" cy="435047"/>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7182" name="TextBox 27"/>
            <p:cNvSpPr txBox="1">
              <a:spLocks noChangeArrowheads="1"/>
            </p:cNvSpPr>
            <p:nvPr/>
          </p:nvSpPr>
          <p:spPr bwMode="auto">
            <a:xfrm>
              <a:off x="5000628" y="2214554"/>
              <a:ext cx="4286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0.25</a:t>
              </a:r>
              <a:endParaRPr lang="en-US" altLang="en-US" sz="1000"/>
            </a:p>
          </p:txBody>
        </p:sp>
        <p:sp>
          <p:nvSpPr>
            <p:cNvPr id="7183" name="TextBox 28"/>
            <p:cNvSpPr txBox="1">
              <a:spLocks noChangeArrowheads="1"/>
            </p:cNvSpPr>
            <p:nvPr/>
          </p:nvSpPr>
          <p:spPr bwMode="auto">
            <a:xfrm>
              <a:off x="5000628" y="3000372"/>
              <a:ext cx="5000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en-GB" altLang="en-US" sz="1000"/>
                <a:t>0.75</a:t>
              </a:r>
              <a:endParaRPr lang="en-US" altLang="en-US" sz="1000"/>
            </a:p>
          </p:txBody>
        </p:sp>
      </p:grpSp>
      <p:sp>
        <p:nvSpPr>
          <p:cNvPr id="4" name="Slide Number Placeholder 3"/>
          <p:cNvSpPr>
            <a:spLocks noGrp="1"/>
          </p:cNvSpPr>
          <p:nvPr>
            <p:ph type="sldNum" sz="quarter" idx="12"/>
          </p:nvPr>
        </p:nvSpPr>
        <p:spPr/>
        <p:txBody>
          <a:bodyPr/>
          <a:lstStyle/>
          <a:p>
            <a:fld id="{E72BDC46-6F47-4AB5-98F3-E57E0E1A91C5}" type="slidenum">
              <a:rPr lang="en-GB" smtClean="0"/>
              <a:t>22</a:t>
            </a:fld>
            <a:endParaRPr lang="en-GB"/>
          </a:p>
        </p:txBody>
      </p:sp>
    </p:spTree>
    <p:extLst>
      <p:ext uri="{BB962C8B-B14F-4D97-AF65-F5344CB8AC3E}">
        <p14:creationId xmlns:p14="http://schemas.microsoft.com/office/powerpoint/2010/main" val="2971319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49" grpId="0" animBg="1"/>
      <p:bldP spid="5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a:noFill/>
            <a:miter lim="800000"/>
            <a:headEnd/>
            <a:tailEnd/>
          </a:ln>
        </p:spPr>
        <p:txBody>
          <a:bodyPr>
            <a:normAutofit fontScale="90000"/>
          </a:bodyPr>
          <a:lstStyle/>
          <a:p>
            <a:pPr eaLnBrk="1" hangingPunct="1"/>
            <a:r>
              <a:rPr lang="it-IT" altLang="en-US" sz="1900" dirty="0" smtClean="0"/>
              <a:t>What does such a person do in this dynamic problem?</a:t>
            </a:r>
            <a:br>
              <a:rPr lang="it-IT" altLang="en-US" sz="1900" dirty="0" smtClean="0"/>
            </a:br>
            <a:r>
              <a:rPr lang="it-IT" altLang="en-US" sz="1900" dirty="0" smtClean="0"/>
              <a:t>Suppose that he/she prefers £30 to the 80% chance of £50 and that he/she </a:t>
            </a:r>
            <a:r>
              <a:rPr lang="it-IT" altLang="en-US" sz="1900" b="1" dirty="0" smtClean="0"/>
              <a:t>strictly </a:t>
            </a:r>
            <a:r>
              <a:rPr lang="it-IT" altLang="en-US" sz="1900" dirty="0" smtClean="0"/>
              <a:t>prefers the 20% chance of £50 to the 25% chance of £30 </a:t>
            </a:r>
            <a:r>
              <a:rPr lang="it-IT" altLang="en-US" sz="1200" dirty="0" smtClean="0"/>
              <a:t>(and hence to a 25% chance of £31 and a 75% chance of £1).</a:t>
            </a:r>
          </a:p>
        </p:txBody>
      </p:sp>
      <p:sp>
        <p:nvSpPr>
          <p:cNvPr id="686083" name="Rectangle 3"/>
          <p:cNvSpPr>
            <a:spLocks noGrp="1" noChangeArrowheads="1"/>
          </p:cNvSpPr>
          <p:nvPr>
            <p:ph idx="1"/>
          </p:nvPr>
        </p:nvSpPr>
        <p:spPr>
          <a:noFill/>
          <a:ln>
            <a:noFill/>
            <a:miter lim="800000"/>
            <a:headEnd/>
            <a:tailEnd/>
          </a:ln>
        </p:spPr>
        <p:txBody>
          <a:bodyPr/>
          <a:lstStyle/>
          <a:p>
            <a:pPr eaLnBrk="1" hangingPunct="1"/>
            <a:endParaRPr lang="it-IT" altLang="en-US" dirty="0" smtClean="0">
              <a:solidFill>
                <a:srgbClr val="0000FF"/>
              </a:solidFill>
            </a:endParaRPr>
          </a:p>
        </p:txBody>
      </p:sp>
      <p:pic>
        <p:nvPicPr>
          <p:cNvPr id="839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1643063"/>
            <a:ext cx="814387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32"/>
          <p:cNvSpPr>
            <a:spLocks noChangeArrowheads="1"/>
          </p:cNvSpPr>
          <p:nvPr/>
        </p:nvSpPr>
        <p:spPr bwMode="auto">
          <a:xfrm>
            <a:off x="500063" y="6215063"/>
            <a:ext cx="8072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r>
              <a:rPr lang="it-IT" altLang="en-US" sz="1800" dirty="0">
                <a:solidFill>
                  <a:srgbClr val="0000FF"/>
                </a:solidFill>
              </a:rPr>
              <a:t>Note: </a:t>
            </a:r>
            <a:r>
              <a:rPr lang="it-IT" altLang="en-US" sz="1800" dirty="0">
                <a:solidFill>
                  <a:srgbClr val="00B050"/>
                </a:solidFill>
              </a:rPr>
              <a:t>green</a:t>
            </a:r>
            <a:r>
              <a:rPr lang="it-IT" altLang="en-US" sz="1800" dirty="0">
                <a:solidFill>
                  <a:srgbClr val="FF0000"/>
                </a:solidFill>
              </a:rPr>
              <a:t> </a:t>
            </a:r>
            <a:r>
              <a:rPr lang="it-IT" altLang="en-US" sz="1800" dirty="0">
                <a:solidFill>
                  <a:srgbClr val="0000FF"/>
                </a:solidFill>
              </a:rPr>
              <a:t>squares are </a:t>
            </a:r>
            <a:r>
              <a:rPr lang="it-IT" altLang="en-US" sz="1800" i="1" dirty="0">
                <a:solidFill>
                  <a:srgbClr val="0000FF"/>
                </a:solidFill>
              </a:rPr>
              <a:t>decision </a:t>
            </a:r>
            <a:r>
              <a:rPr lang="it-IT" altLang="en-US" sz="1800" dirty="0">
                <a:solidFill>
                  <a:srgbClr val="0000FF"/>
                </a:solidFill>
              </a:rPr>
              <a:t>nodes and </a:t>
            </a:r>
            <a:r>
              <a:rPr lang="it-IT" altLang="en-US" sz="1800" dirty="0">
                <a:solidFill>
                  <a:srgbClr val="FF0000"/>
                </a:solidFill>
              </a:rPr>
              <a:t>red</a:t>
            </a:r>
            <a:r>
              <a:rPr lang="it-IT" altLang="en-US" sz="1800" dirty="0">
                <a:solidFill>
                  <a:srgbClr val="0000FF"/>
                </a:solidFill>
              </a:rPr>
              <a:t> squares are </a:t>
            </a:r>
            <a:r>
              <a:rPr lang="it-IT" altLang="en-US" sz="1800" i="1" dirty="0">
                <a:solidFill>
                  <a:srgbClr val="0000FF"/>
                </a:solidFill>
              </a:rPr>
              <a:t>chance </a:t>
            </a:r>
            <a:r>
              <a:rPr lang="it-IT" altLang="en-US" sz="1800" dirty="0">
                <a:solidFill>
                  <a:srgbClr val="0000FF"/>
                </a:solidFill>
              </a:rPr>
              <a:t>nodes. </a:t>
            </a:r>
          </a:p>
        </p:txBody>
      </p:sp>
      <p:sp>
        <p:nvSpPr>
          <p:cNvPr id="2" name="Slide Number Placeholder 1"/>
          <p:cNvSpPr>
            <a:spLocks noGrp="1"/>
          </p:cNvSpPr>
          <p:nvPr>
            <p:ph type="sldNum" sz="quarter" idx="12"/>
          </p:nvPr>
        </p:nvSpPr>
        <p:spPr/>
        <p:txBody>
          <a:bodyPr/>
          <a:lstStyle/>
          <a:p>
            <a:fld id="{E72BDC46-6F47-4AB5-98F3-E57E0E1A91C5}" type="slidenum">
              <a:rPr lang="en-GB" smtClean="0"/>
              <a:t>23</a:t>
            </a:fld>
            <a:endParaRPr lang="en-GB"/>
          </a:p>
        </p:txBody>
      </p:sp>
    </p:spTree>
    <p:extLst>
      <p:ext uri="{BB962C8B-B14F-4D97-AF65-F5344CB8AC3E}">
        <p14:creationId xmlns:p14="http://schemas.microsoft.com/office/powerpoint/2010/main" val="308538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39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What they do depends on their type</a:t>
            </a:r>
            <a:endParaRPr lang="en-GB" sz="2800" dirty="0"/>
          </a:p>
        </p:txBody>
      </p:sp>
      <p:sp>
        <p:nvSpPr>
          <p:cNvPr id="686083" name="Rectangle 3"/>
          <p:cNvSpPr>
            <a:spLocks noGrp="1" noChangeArrowheads="1"/>
          </p:cNvSpPr>
          <p:nvPr>
            <p:ph idx="1"/>
          </p:nvPr>
        </p:nvSpPr>
        <p:spPr>
          <a:noFill/>
          <a:ln>
            <a:noFill/>
            <a:miter lim="800000"/>
            <a:headEnd/>
            <a:tailEnd/>
          </a:ln>
        </p:spPr>
        <p:txBody>
          <a:bodyPr>
            <a:normAutofit fontScale="85000" lnSpcReduction="10000"/>
          </a:bodyPr>
          <a:lstStyle/>
          <a:p>
            <a:pPr eaLnBrk="1" hangingPunct="1"/>
            <a:r>
              <a:rPr lang="it-IT" altLang="en-US" sz="2800" b="1" dirty="0" smtClean="0"/>
              <a:t>Resolute</a:t>
            </a:r>
            <a:r>
              <a:rPr lang="it-IT" altLang="en-US" sz="2800" dirty="0" smtClean="0"/>
              <a:t>: Choose Up at the first and Up at the second (even though they want to choose Down when they get there).</a:t>
            </a:r>
          </a:p>
          <a:p>
            <a:pPr eaLnBrk="1" hangingPunct="1"/>
            <a:r>
              <a:rPr lang="it-IT" altLang="en-US" sz="2800" b="1" dirty="0" smtClean="0"/>
              <a:t>Naive</a:t>
            </a:r>
            <a:r>
              <a:rPr lang="it-IT" altLang="en-US" sz="2800" dirty="0" smtClean="0"/>
              <a:t>: Choose Up at the first and Down at the second.</a:t>
            </a:r>
          </a:p>
          <a:p>
            <a:pPr eaLnBrk="1" hangingPunct="1"/>
            <a:r>
              <a:rPr lang="it-IT" altLang="en-US" sz="2800" b="1" dirty="0" smtClean="0"/>
              <a:t>Sophisticated</a:t>
            </a:r>
            <a:r>
              <a:rPr lang="it-IT" altLang="en-US" sz="2800" dirty="0" smtClean="0"/>
              <a:t>: Choose Down at the first (because they anticipate moving Down at the second if they choose Up at the first). The latter is what is assumed when backward induction is used.</a:t>
            </a:r>
          </a:p>
        </p:txBody>
      </p:sp>
      <p:sp>
        <p:nvSpPr>
          <p:cNvPr id="3" name="Slide Number Placeholder 2"/>
          <p:cNvSpPr>
            <a:spLocks noGrp="1"/>
          </p:cNvSpPr>
          <p:nvPr>
            <p:ph type="sldNum" sz="quarter" idx="12"/>
          </p:nvPr>
        </p:nvSpPr>
        <p:spPr/>
        <p:txBody>
          <a:bodyPr/>
          <a:lstStyle/>
          <a:p>
            <a:fld id="{E72BDC46-6F47-4AB5-98F3-E57E0E1A91C5}" type="slidenum">
              <a:rPr lang="en-GB" smtClean="0"/>
              <a:t>24</a:t>
            </a:fld>
            <a:endParaRPr lang="en-GB"/>
          </a:p>
        </p:txBody>
      </p:sp>
    </p:spTree>
    <p:extLst>
      <p:ext uri="{BB962C8B-B14F-4D97-AF65-F5344CB8AC3E}">
        <p14:creationId xmlns:p14="http://schemas.microsoft.com/office/powerpoint/2010/main" val="30743067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Allocations</a:t>
            </a:r>
            <a:endParaRPr lang="en-GB" dirty="0"/>
          </a:p>
        </p:txBody>
      </p:sp>
      <p:sp>
        <p:nvSpPr>
          <p:cNvPr id="3" name="Content Placeholder 2"/>
          <p:cNvSpPr>
            <a:spLocks noGrp="1"/>
          </p:cNvSpPr>
          <p:nvPr>
            <p:ph idx="1"/>
          </p:nvPr>
        </p:nvSpPr>
        <p:spPr/>
        <p:txBody>
          <a:bodyPr/>
          <a:lstStyle/>
          <a:p>
            <a:endParaRPr lang="en-US" dirty="0" smtClean="0"/>
          </a:p>
          <a:p>
            <a:r>
              <a:rPr lang="en-US" dirty="0" smtClean="0"/>
              <a:t>Hey and Pannacione, “Dynamic decision making: what do people do?”, </a:t>
            </a:r>
            <a:r>
              <a:rPr lang="en-US" i="1" dirty="0" smtClean="0"/>
              <a:t>Journal </a:t>
            </a:r>
            <a:r>
              <a:rPr lang="en-US" i="1" dirty="0"/>
              <a:t>of Risk and Uncertainty, </a:t>
            </a:r>
            <a:r>
              <a:rPr lang="en-US" dirty="0"/>
              <a:t>42, 85-123, 2011</a:t>
            </a:r>
            <a:r>
              <a:rPr lang="en-US" dirty="0" smtClean="0"/>
              <a:t>.</a:t>
            </a:r>
          </a:p>
          <a:p>
            <a:r>
              <a:rPr lang="en-US" dirty="0" smtClean="0"/>
              <a:t>In two stages subjects have to allocate tokens (convertible into money) between two </a:t>
            </a:r>
            <a:r>
              <a:rPr lang="en-US" dirty="0" smtClean="0"/>
              <a:t>options.</a:t>
            </a:r>
          </a:p>
          <a:p>
            <a:r>
              <a:rPr lang="en-GB" dirty="0"/>
              <a:t>Software at J:\Staff Areas\jdh1\inactive\projects\hey and </a:t>
            </a:r>
            <a:r>
              <a:rPr lang="en-GB" dirty="0" err="1"/>
              <a:t>panaccione</a:t>
            </a:r>
            <a:r>
              <a:rPr lang="en-GB" dirty="0"/>
              <a:t>\VB programs for experiment\latest design </a:t>
            </a:r>
            <a:r>
              <a:rPr lang="en-GB" dirty="0" err="1"/>
              <a:t>english</a:t>
            </a:r>
            <a:r>
              <a:rPr lang="en-GB" dirty="0"/>
              <a:t> </a:t>
            </a:r>
            <a:r>
              <a:rPr lang="en-GB" dirty="0" smtClean="0"/>
              <a:t>version</a:t>
            </a:r>
          </a:p>
          <a:p>
            <a:r>
              <a:rPr lang="en-GB" dirty="0" smtClean="0"/>
              <a:t>Click on </a:t>
            </a:r>
            <a:r>
              <a:rPr lang="en-GB" i="1" dirty="0" smtClean="0"/>
              <a:t>Dynamic Choice.exe</a:t>
            </a:r>
            <a:endParaRPr lang="en-GB" i="1" dirty="0"/>
          </a:p>
        </p:txBody>
      </p:sp>
      <p:sp>
        <p:nvSpPr>
          <p:cNvPr id="4" name="Slide Number Placeholder 3"/>
          <p:cNvSpPr>
            <a:spLocks noGrp="1"/>
          </p:cNvSpPr>
          <p:nvPr>
            <p:ph type="sldNum" sz="quarter" idx="12"/>
          </p:nvPr>
        </p:nvSpPr>
        <p:spPr/>
        <p:txBody>
          <a:bodyPr/>
          <a:lstStyle/>
          <a:p>
            <a:fld id="{E72BDC46-6F47-4AB5-98F3-E57E0E1A91C5}" type="slidenum">
              <a:rPr lang="en-GB" smtClean="0"/>
              <a:t>25</a:t>
            </a:fld>
            <a:endParaRPr lang="en-GB"/>
          </a:p>
        </p:txBody>
      </p:sp>
    </p:spTree>
    <p:extLst>
      <p:ext uri="{BB962C8B-B14F-4D97-AF65-F5344CB8AC3E}">
        <p14:creationId xmlns:p14="http://schemas.microsoft.com/office/powerpoint/2010/main" val="108972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36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72BDC46-6F47-4AB5-98F3-E57E0E1A91C5}" type="slidenum">
              <a:rPr lang="en-GB" smtClean="0"/>
              <a:t>26</a:t>
            </a:fld>
            <a:endParaRPr lang="en-GB"/>
          </a:p>
        </p:txBody>
      </p:sp>
    </p:spTree>
    <p:extLst>
      <p:ext uri="{BB962C8B-B14F-4D97-AF65-F5344CB8AC3E}">
        <p14:creationId xmlns:p14="http://schemas.microsoft.com/office/powerpoint/2010/main" val="3111643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58325" cy="691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72BDC46-6F47-4AB5-98F3-E57E0E1A91C5}" type="slidenum">
              <a:rPr lang="en-GB" smtClean="0"/>
              <a:t>27</a:t>
            </a:fld>
            <a:endParaRPr lang="en-GB"/>
          </a:p>
        </p:txBody>
      </p:sp>
    </p:spTree>
    <p:extLst>
      <p:ext uri="{BB962C8B-B14F-4D97-AF65-F5344CB8AC3E}">
        <p14:creationId xmlns:p14="http://schemas.microsoft.com/office/powerpoint/2010/main" val="10043587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1019175"/>
            <a:ext cx="7715250"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72BDC46-6F47-4AB5-98F3-E57E0E1A91C5}" type="slidenum">
              <a:rPr lang="en-GB" smtClean="0"/>
              <a:t>28</a:t>
            </a:fld>
            <a:endParaRPr lang="en-GB"/>
          </a:p>
        </p:txBody>
      </p:sp>
    </p:spTree>
    <p:extLst>
      <p:ext uri="{BB962C8B-B14F-4D97-AF65-F5344CB8AC3E}">
        <p14:creationId xmlns:p14="http://schemas.microsoft.com/office/powerpoint/2010/main" val="3244115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a:t>
            </a:r>
            <a:endParaRPr lang="en-GB" dirty="0"/>
          </a:p>
        </p:txBody>
      </p:sp>
      <p:sp>
        <p:nvSpPr>
          <p:cNvPr id="686083" name="Rectangle 3"/>
          <p:cNvSpPr>
            <a:spLocks noGrp="1" noChangeArrowheads="1"/>
          </p:cNvSpPr>
          <p:nvPr>
            <p:ph idx="1"/>
          </p:nvPr>
        </p:nvSpPr>
        <p:spPr>
          <a:noFill/>
          <a:ln>
            <a:noFill/>
            <a:miter lim="800000"/>
            <a:headEnd/>
            <a:tailEnd/>
          </a:ln>
        </p:spPr>
        <p:txBody>
          <a:bodyPr>
            <a:normAutofit fontScale="77500" lnSpcReduction="20000"/>
          </a:bodyPr>
          <a:lstStyle/>
          <a:p>
            <a:pPr eaLnBrk="1" hangingPunct="1"/>
            <a:r>
              <a:rPr lang="it-IT" altLang="en-US" sz="2800" b="1" dirty="0" smtClean="0"/>
              <a:t>Resolute</a:t>
            </a:r>
            <a:r>
              <a:rPr lang="it-IT" altLang="en-US" sz="2800" dirty="0" smtClean="0"/>
              <a:t>: Takes a decision at the first node and then implements it.</a:t>
            </a:r>
          </a:p>
          <a:p>
            <a:pPr eaLnBrk="1" hangingPunct="1"/>
            <a:r>
              <a:rPr lang="it-IT" altLang="en-US" sz="2800" b="1" dirty="0" smtClean="0"/>
              <a:t>Naive</a:t>
            </a:r>
            <a:r>
              <a:rPr lang="it-IT" altLang="en-US" sz="2800" dirty="0" smtClean="0"/>
              <a:t>: Takes a decision at the first node and may change his or her mind at the second.</a:t>
            </a:r>
          </a:p>
          <a:p>
            <a:pPr eaLnBrk="1" hangingPunct="1"/>
            <a:r>
              <a:rPr lang="it-IT" altLang="en-US" sz="2800" b="1" dirty="0" smtClean="0"/>
              <a:t>Sophisticated</a:t>
            </a:r>
            <a:r>
              <a:rPr lang="it-IT" altLang="en-US" sz="2800" dirty="0" smtClean="0"/>
              <a:t>: Anticipates his or her decision at the second node and takes that into account when choosing at the first node.</a:t>
            </a:r>
          </a:p>
          <a:p>
            <a:pPr eaLnBrk="1" hangingPunct="1"/>
            <a:r>
              <a:rPr lang="it-IT" altLang="en-US" sz="2800" b="1" dirty="0" smtClean="0"/>
              <a:t>Myopic</a:t>
            </a:r>
            <a:r>
              <a:rPr lang="it-IT" altLang="en-US" sz="2800" dirty="0" smtClean="0"/>
              <a:t> (a new type): Treats the first decision as the final decision. In other words, ignores the second decision when taking the first.</a:t>
            </a:r>
          </a:p>
          <a:p>
            <a:pPr eaLnBrk="1" hangingPunct="1"/>
            <a:endParaRPr lang="it-IT" altLang="en-US" sz="2400" b="1" dirty="0" smtClean="0">
              <a:solidFill>
                <a:srgbClr val="0000FF"/>
              </a:solidFill>
            </a:endParaRPr>
          </a:p>
        </p:txBody>
      </p:sp>
      <p:sp>
        <p:nvSpPr>
          <p:cNvPr id="3" name="Slide Number Placeholder 2"/>
          <p:cNvSpPr>
            <a:spLocks noGrp="1"/>
          </p:cNvSpPr>
          <p:nvPr>
            <p:ph type="sldNum" sz="quarter" idx="12"/>
          </p:nvPr>
        </p:nvSpPr>
        <p:spPr/>
        <p:txBody>
          <a:bodyPr/>
          <a:lstStyle/>
          <a:p>
            <a:fld id="{E72BDC46-6F47-4AB5-98F3-E57E0E1A91C5}" type="slidenum">
              <a:rPr lang="en-GB" smtClean="0"/>
              <a:t>29</a:t>
            </a:fld>
            <a:endParaRPr lang="en-GB"/>
          </a:p>
        </p:txBody>
      </p:sp>
    </p:spTree>
    <p:extLst>
      <p:ext uri="{BB962C8B-B14F-4D97-AF65-F5344CB8AC3E}">
        <p14:creationId xmlns:p14="http://schemas.microsoft.com/office/powerpoint/2010/main" val="260094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0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0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Individual dynamic decision-making</a:t>
            </a:r>
            <a:endParaRPr lang="en-GB" sz="2800" dirty="0"/>
          </a:p>
        </p:txBody>
      </p:sp>
      <p:sp>
        <p:nvSpPr>
          <p:cNvPr id="3" name="Content Placeholder 2"/>
          <p:cNvSpPr>
            <a:spLocks noGrp="1"/>
          </p:cNvSpPr>
          <p:nvPr>
            <p:ph idx="1"/>
          </p:nvPr>
        </p:nvSpPr>
        <p:spPr/>
        <p:txBody>
          <a:bodyPr>
            <a:normAutofit/>
          </a:bodyPr>
          <a:lstStyle/>
          <a:p>
            <a:r>
              <a:rPr lang="en-GB" dirty="0" smtClean="0"/>
              <a:t>Economists assume that individuals solve any dynamic decision problem by backward induction. </a:t>
            </a:r>
          </a:p>
          <a:p>
            <a:r>
              <a:rPr lang="en-GB" dirty="0" smtClean="0"/>
              <a:t>DM’s solve the final period, then the penultimate period and so on backwards.</a:t>
            </a:r>
          </a:p>
          <a:p>
            <a:endParaRPr lang="en-GB" dirty="0" smtClean="0"/>
          </a:p>
          <a:p>
            <a:r>
              <a:rPr lang="en-GB" dirty="0" smtClean="0"/>
              <a:t>Optimal saving with a given time horizon. Conditional on wealth, the DM takes the best decision in the final period, and then works backwards.</a:t>
            </a:r>
          </a:p>
          <a:p>
            <a:endParaRPr lang="en-GB" dirty="0"/>
          </a:p>
          <a:p>
            <a:r>
              <a:rPr lang="en-GB" dirty="0" smtClean="0"/>
              <a:t>Let us start simple.</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3</a:t>
            </a:fld>
            <a:endParaRPr lang="en-GB"/>
          </a:p>
        </p:txBody>
      </p:sp>
    </p:spTree>
    <p:extLst>
      <p:ext uri="{BB962C8B-B14F-4D97-AF65-F5344CB8AC3E}">
        <p14:creationId xmlns:p14="http://schemas.microsoft.com/office/powerpoint/2010/main" val="217817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Estimation</a:t>
            </a:r>
          </a:p>
        </p:txBody>
      </p:sp>
      <p:sp>
        <p:nvSpPr>
          <p:cNvPr id="686083" name="Rectangle 3"/>
          <p:cNvSpPr>
            <a:spLocks noGrp="1" noChangeArrowheads="1"/>
          </p:cNvSpPr>
          <p:nvPr>
            <p:ph idx="1"/>
          </p:nvPr>
        </p:nvSpPr>
        <p:spPr>
          <a:noFill/>
          <a:ln>
            <a:noFill/>
            <a:miter lim="800000"/>
            <a:headEnd/>
            <a:tailEnd/>
          </a:ln>
        </p:spPr>
        <p:txBody>
          <a:bodyPr/>
          <a:lstStyle/>
          <a:p>
            <a:r>
              <a:rPr lang="it-IT" altLang="en-US" dirty="0" smtClean="0">
                <a:solidFill>
                  <a:schemeClr val="accent1">
                    <a:lumMod val="75000"/>
                  </a:schemeClr>
                </a:solidFill>
              </a:rPr>
              <a:t>We fitted preference functionals to the data, assuming a particular utility function (CRRA) and estimating the parameters.</a:t>
            </a:r>
          </a:p>
          <a:p>
            <a:r>
              <a:rPr lang="it-IT" altLang="en-US" dirty="0" smtClean="0">
                <a:solidFill>
                  <a:schemeClr val="accent1">
                    <a:lumMod val="75000"/>
                  </a:schemeClr>
                </a:solidFill>
              </a:rPr>
              <a:t>We found for each type the best-fitting functional and hence the maximised log-likelihood.</a:t>
            </a:r>
          </a:p>
          <a:p>
            <a:r>
              <a:rPr lang="it-IT" altLang="en-US" dirty="0" smtClean="0">
                <a:solidFill>
                  <a:schemeClr val="accent1">
                    <a:lumMod val="75000"/>
                  </a:schemeClr>
                </a:solidFill>
              </a:rPr>
              <a:t>We chose the best type on the basis of the </a:t>
            </a:r>
            <a:r>
              <a:rPr lang="it-IT" altLang="en-US" dirty="0">
                <a:solidFill>
                  <a:schemeClr val="accent1">
                    <a:lumMod val="75000"/>
                  </a:schemeClr>
                </a:solidFill>
              </a:rPr>
              <a:t>maximised log-likelihood</a:t>
            </a:r>
            <a:r>
              <a:rPr lang="it-IT" altLang="en-US" dirty="0" smtClean="0">
                <a:solidFill>
                  <a:schemeClr val="accent1">
                    <a:lumMod val="75000"/>
                  </a:schemeClr>
                </a:solidFill>
              </a:rPr>
              <a:t>.</a:t>
            </a:r>
          </a:p>
          <a:p>
            <a:r>
              <a:rPr lang="it-IT" altLang="en-US" dirty="0" smtClean="0">
                <a:solidFill>
                  <a:schemeClr val="accent1">
                    <a:lumMod val="75000"/>
                  </a:schemeClr>
                </a:solidFill>
              </a:rPr>
              <a:t>Note: we have to assume a non-EU preference functional  for otherwise all types are the same.</a:t>
            </a:r>
            <a:endParaRPr lang="it-IT" altLang="en-US" dirty="0">
              <a:solidFill>
                <a:schemeClr val="accent1">
                  <a:lumMod val="75000"/>
                </a:schemeClr>
              </a:solidFill>
            </a:endParaRPr>
          </a:p>
          <a:p>
            <a:r>
              <a:rPr lang="it-IT" altLang="en-US" dirty="0" smtClean="0">
                <a:solidFill>
                  <a:schemeClr val="accent1">
                    <a:lumMod val="75000"/>
                  </a:schemeClr>
                </a:solidFill>
              </a:rPr>
              <a:t>We assumed Rank Dependent EU (with a probability weigting function).</a:t>
            </a:r>
            <a:endParaRPr lang="it-IT" altLang="en-US" dirty="0">
              <a:solidFill>
                <a:schemeClr val="accent1">
                  <a:lumMod val="75000"/>
                </a:schemeClr>
              </a:solidFill>
            </a:endParaRPr>
          </a:p>
          <a:p>
            <a:pPr marL="114300" indent="0">
              <a:buNone/>
            </a:pPr>
            <a:endParaRPr lang="it-IT" altLang="en-US" dirty="0" smtClean="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E72BDC46-6F47-4AB5-98F3-E57E0E1A91C5}" type="slidenum">
              <a:rPr lang="en-GB" smtClean="0"/>
              <a:t>30</a:t>
            </a:fld>
            <a:endParaRPr lang="en-GB"/>
          </a:p>
        </p:txBody>
      </p:sp>
    </p:spTree>
    <p:extLst>
      <p:ext uri="{BB962C8B-B14F-4D97-AF65-F5344CB8AC3E}">
        <p14:creationId xmlns:p14="http://schemas.microsoft.com/office/powerpoint/2010/main" val="229639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0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0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60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796925"/>
          </a:xfrm>
          <a:noFill/>
          <a:ln>
            <a:noFill/>
            <a:miter lim="800000"/>
            <a:headEnd/>
            <a:tailEnd/>
          </a:ln>
        </p:spPr>
        <p:txBody>
          <a:bodyPr/>
          <a:lstStyle/>
          <a:p>
            <a:pPr eaLnBrk="1" hangingPunct="1"/>
            <a:r>
              <a:rPr lang="it-IT" altLang="en-US" sz="3200" dirty="0" smtClean="0"/>
              <a:t>A summary of the main results</a:t>
            </a:r>
          </a:p>
        </p:txBody>
      </p:sp>
      <p:sp>
        <p:nvSpPr>
          <p:cNvPr id="37891" name="Rectangle 3"/>
          <p:cNvSpPr>
            <a:spLocks noGrp="1" noChangeArrowheads="1"/>
          </p:cNvSpPr>
          <p:nvPr>
            <p:ph idx="1"/>
          </p:nvPr>
        </p:nvSpPr>
        <p:spPr>
          <a:xfrm>
            <a:off x="457200" y="1285875"/>
            <a:ext cx="8229600" cy="4840288"/>
          </a:xfrm>
          <a:noFill/>
          <a:ln>
            <a:noFill/>
            <a:miter lim="800000"/>
            <a:headEnd/>
            <a:tailEnd/>
          </a:ln>
        </p:spPr>
        <p:txBody>
          <a:bodyPr/>
          <a:lstStyle/>
          <a:p>
            <a:pPr eaLnBrk="1" hangingPunct="1"/>
            <a:endParaRPr lang="it-IT" altLang="en-US" smtClean="0">
              <a:solidFill>
                <a:srgbClr val="0000FF"/>
              </a:solidFill>
            </a:endParaRPr>
          </a:p>
          <a:p>
            <a:pPr eaLnBrk="1" hangingPunct="1">
              <a:buFontTx/>
              <a:buNone/>
            </a:pPr>
            <a:endParaRPr lang="it-IT" altLang="en-US" smtClean="0">
              <a:solidFill>
                <a:srgbClr val="0000FF"/>
              </a:solidFill>
            </a:endParaRPr>
          </a:p>
          <a:p>
            <a:pPr eaLnBrk="1" hangingPunct="1">
              <a:buFontTx/>
              <a:buNone/>
            </a:pPr>
            <a:endParaRPr lang="it-IT" altLang="en-US" sz="1600" smtClean="0">
              <a:solidFill>
                <a:srgbClr val="0000FF"/>
              </a:solidFill>
            </a:endParaRPr>
          </a:p>
          <a:p>
            <a:pPr eaLnBrk="1" hangingPunct="1">
              <a:buFontTx/>
              <a:buNone/>
            </a:pPr>
            <a:endParaRPr lang="it-IT" altLang="en-US" sz="1600" smtClean="0">
              <a:solidFill>
                <a:srgbClr val="0000FF"/>
              </a:solidFill>
            </a:endParaRPr>
          </a:p>
          <a:p>
            <a:pPr eaLnBrk="1" hangingPunct="1">
              <a:buFontTx/>
              <a:buNone/>
            </a:pPr>
            <a:endParaRPr lang="it-IT" altLang="en-US" sz="1600" smtClean="0">
              <a:solidFill>
                <a:srgbClr val="0000FF"/>
              </a:solidFill>
            </a:endParaRPr>
          </a:p>
        </p:txBody>
      </p:sp>
      <p:pic>
        <p:nvPicPr>
          <p:cNvPr id="32772" name="Picture 5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1357313"/>
            <a:ext cx="81438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72BDC46-6F47-4AB5-98F3-E57E0E1A91C5}" type="slidenum">
              <a:rPr lang="en-GB" smtClean="0"/>
              <a:t>31</a:t>
            </a:fld>
            <a:endParaRPr lang="en-GB"/>
          </a:p>
        </p:txBody>
      </p:sp>
    </p:spTree>
    <p:extLst>
      <p:ext uri="{BB962C8B-B14F-4D97-AF65-F5344CB8AC3E}">
        <p14:creationId xmlns:p14="http://schemas.microsoft.com/office/powerpoint/2010/main" val="36421134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Conclusions</a:t>
            </a:r>
          </a:p>
        </p:txBody>
      </p:sp>
      <p:sp>
        <p:nvSpPr>
          <p:cNvPr id="686083" name="Rectangle 3"/>
          <p:cNvSpPr>
            <a:spLocks noGrp="1" noChangeArrowheads="1"/>
          </p:cNvSpPr>
          <p:nvPr>
            <p:ph idx="1"/>
          </p:nvPr>
        </p:nvSpPr>
        <p:spPr>
          <a:noFill/>
          <a:ln>
            <a:noFill/>
            <a:miter lim="800000"/>
            <a:headEnd/>
            <a:tailEnd/>
          </a:ln>
        </p:spPr>
        <p:txBody>
          <a:bodyPr/>
          <a:lstStyle/>
          <a:p>
            <a:r>
              <a:rPr lang="it-IT" altLang="en-US" dirty="0" smtClean="0">
                <a:solidFill>
                  <a:schemeClr val="accent1">
                    <a:lumMod val="75000"/>
                  </a:schemeClr>
                </a:solidFill>
              </a:rPr>
              <a:t>T</a:t>
            </a:r>
            <a:r>
              <a:rPr lang="en-US" altLang="en-US" dirty="0" smtClean="0">
                <a:solidFill>
                  <a:schemeClr val="accent1">
                    <a:lumMod val="75000"/>
                  </a:schemeClr>
                </a:solidFill>
              </a:rPr>
              <a:t>he bottom line is that the majority of our dynamically inconsistent subjects are resolute, a significant minority are sophisticated; and rather few are naive or myopic.</a:t>
            </a:r>
          </a:p>
          <a:p>
            <a:pPr eaLnBrk="1" hangingPunct="1"/>
            <a:r>
              <a:rPr lang="it-IT" altLang="en-US" dirty="0" smtClean="0">
                <a:solidFill>
                  <a:schemeClr val="accent1">
                    <a:lumMod val="75000"/>
                  </a:schemeClr>
                </a:solidFill>
              </a:rPr>
              <a:t>Software encouraged this? We think not.</a:t>
            </a:r>
          </a:p>
          <a:p>
            <a:pPr eaLnBrk="1" hangingPunct="1"/>
            <a:r>
              <a:rPr lang="it-IT" altLang="en-US" dirty="0" smtClean="0">
                <a:solidFill>
                  <a:schemeClr val="accent1">
                    <a:lumMod val="75000"/>
                  </a:schemeClr>
                </a:solidFill>
              </a:rPr>
              <a:t>Extensions: (1) more and more representative subjects; (2) more stages.</a:t>
            </a:r>
          </a:p>
        </p:txBody>
      </p:sp>
      <p:sp>
        <p:nvSpPr>
          <p:cNvPr id="2" name="Slide Number Placeholder 1"/>
          <p:cNvSpPr>
            <a:spLocks noGrp="1"/>
          </p:cNvSpPr>
          <p:nvPr>
            <p:ph type="sldNum" sz="quarter" idx="12"/>
          </p:nvPr>
        </p:nvSpPr>
        <p:spPr/>
        <p:txBody>
          <a:bodyPr/>
          <a:lstStyle/>
          <a:p>
            <a:fld id="{E72BDC46-6F47-4AB5-98F3-E57E0E1A91C5}" type="slidenum">
              <a:rPr lang="en-GB" smtClean="0"/>
              <a:t>32</a:t>
            </a:fld>
            <a:endParaRPr lang="en-GB"/>
          </a:p>
        </p:txBody>
      </p:sp>
    </p:spTree>
    <p:extLst>
      <p:ext uri="{BB962C8B-B14F-4D97-AF65-F5344CB8AC3E}">
        <p14:creationId xmlns:p14="http://schemas.microsoft.com/office/powerpoint/2010/main" val="311693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08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Hey and Lotito</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“Naive</a:t>
            </a:r>
            <a:r>
              <a:rPr lang="en-GB" dirty="0"/>
              <a:t>, resolute or sophisticated? A study of dynamic decision </a:t>
            </a:r>
            <a:r>
              <a:rPr lang="en-GB" dirty="0" smtClean="0"/>
              <a:t>making” </a:t>
            </a:r>
            <a:r>
              <a:rPr lang="en-GB" i="1" dirty="0" smtClean="0"/>
              <a:t>JRU </a:t>
            </a:r>
            <a:r>
              <a:rPr lang="en-GB" dirty="0" smtClean="0"/>
              <a:t>2009.</a:t>
            </a:r>
          </a:p>
          <a:p>
            <a:r>
              <a:rPr lang="en-GB" dirty="0" smtClean="0"/>
              <a:t>We exposed our subjects to 12 trees and asked them to take decisions as well as value the trees. </a:t>
            </a:r>
            <a:r>
              <a:rPr lang="en-GB" sz="1500" dirty="0" smtClean="0"/>
              <a:t>(2</a:t>
            </a:r>
            <a:r>
              <a:rPr lang="en-GB" sz="1500" baseline="30000" dirty="0" smtClean="0"/>
              <a:t>nd</a:t>
            </a:r>
            <a:r>
              <a:rPr lang="en-GB" sz="1500" dirty="0" smtClean="0"/>
              <a:t> price sealed bid)</a:t>
            </a:r>
          </a:p>
          <a:p>
            <a:r>
              <a:rPr lang="en-GB" dirty="0" smtClean="0"/>
              <a:t>We </a:t>
            </a:r>
            <a:r>
              <a:rPr lang="en-GB" dirty="0"/>
              <a:t>find that the majority of subjects are either naive or resolute (with slightly more being naive) but very few are sophisticated</a:t>
            </a:r>
            <a:r>
              <a:rPr lang="en-GB" dirty="0" smtClean="0"/>
              <a:t>.</a:t>
            </a:r>
            <a:endParaRPr lang="en-GB" dirty="0"/>
          </a:p>
          <a:p>
            <a:endParaRPr lang="en-GB" dirty="0"/>
          </a:p>
          <a:p>
            <a:r>
              <a:rPr lang="en-GB" dirty="0" smtClean="0"/>
              <a:t>To run the software go to</a:t>
            </a:r>
          </a:p>
          <a:p>
            <a:r>
              <a:rPr lang="en-GB" dirty="0"/>
              <a:t>J:\Staff Areas\jdh1\inactive\projects\hey and </a:t>
            </a:r>
            <a:r>
              <a:rPr lang="en-GB" dirty="0" err="1"/>
              <a:t>lotito</a:t>
            </a:r>
            <a:r>
              <a:rPr lang="en-GB" dirty="0"/>
              <a:t>\second experiment\VB </a:t>
            </a:r>
            <a:r>
              <a:rPr lang="en-GB" dirty="0" smtClean="0"/>
              <a:t>programs</a:t>
            </a:r>
          </a:p>
          <a:p>
            <a:r>
              <a:rPr lang="en-GB" dirty="0" smtClean="0"/>
              <a:t>And click on </a:t>
            </a:r>
            <a:r>
              <a:rPr lang="en-GB" i="1" dirty="0" smtClean="0"/>
              <a:t>trees.exe</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33</a:t>
            </a:fld>
            <a:endParaRPr lang="en-GB"/>
          </a:p>
        </p:txBody>
      </p:sp>
    </p:spTree>
    <p:extLst>
      <p:ext uri="{BB962C8B-B14F-4D97-AF65-F5344CB8AC3E}">
        <p14:creationId xmlns:p14="http://schemas.microsoft.com/office/powerpoint/2010/main" val="144948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extension</a:t>
            </a:r>
            <a:endParaRPr lang="en-GB" dirty="0"/>
          </a:p>
        </p:txBody>
      </p:sp>
      <p:sp>
        <p:nvSpPr>
          <p:cNvPr id="3" name="Content Placeholder 2"/>
          <p:cNvSpPr>
            <a:spLocks noGrp="1"/>
          </p:cNvSpPr>
          <p:nvPr>
            <p:ph idx="1"/>
          </p:nvPr>
        </p:nvSpPr>
        <p:spPr/>
        <p:txBody>
          <a:bodyPr/>
          <a:lstStyle/>
          <a:p>
            <a:r>
              <a:rPr lang="en-GB" dirty="0" smtClean="0"/>
              <a:t>See </a:t>
            </a:r>
            <a:r>
              <a:rPr lang="en-GB" dirty="0" smtClean="0"/>
              <a:t>Hey and Knoll, </a:t>
            </a:r>
            <a:r>
              <a:rPr lang="en-GB" i="1" dirty="0" smtClean="0"/>
              <a:t>Journal of Economic Psychology</a:t>
            </a:r>
            <a:r>
              <a:rPr lang="en-GB" dirty="0" smtClean="0"/>
              <a:t> 2011.</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34</a:t>
            </a:fld>
            <a:endParaRPr lang="en-GB"/>
          </a:p>
        </p:txBody>
      </p:sp>
    </p:spTree>
    <p:extLst>
      <p:ext uri="{BB962C8B-B14F-4D97-AF65-F5344CB8AC3E}">
        <p14:creationId xmlns:p14="http://schemas.microsoft.com/office/powerpoint/2010/main" val="295929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Hey and Knoll</a:t>
            </a:r>
            <a:endParaRPr lang="en-GB" dirty="0"/>
          </a:p>
        </p:txBody>
      </p:sp>
      <p:sp>
        <p:nvSpPr>
          <p:cNvPr id="3" name="Content Placeholder 2"/>
          <p:cNvSpPr>
            <a:spLocks noGrp="1"/>
          </p:cNvSpPr>
          <p:nvPr>
            <p:ph idx="1"/>
          </p:nvPr>
        </p:nvSpPr>
        <p:spPr/>
        <p:txBody>
          <a:bodyPr/>
          <a:lstStyle/>
          <a:p>
            <a:r>
              <a:rPr lang="en-GB" dirty="0" smtClean="0"/>
              <a:t>To see </a:t>
            </a:r>
            <a:r>
              <a:rPr lang="en-GB" dirty="0"/>
              <a:t>the software go to </a:t>
            </a:r>
            <a:endParaRPr lang="en-GB" dirty="0" smtClean="0"/>
          </a:p>
          <a:p>
            <a:endParaRPr lang="en-GB" dirty="0"/>
          </a:p>
          <a:p>
            <a:r>
              <a:rPr lang="en-GB" dirty="0" smtClean="0"/>
              <a:t>J</a:t>
            </a:r>
            <a:r>
              <a:rPr lang="en-GB" dirty="0"/>
              <a:t>:\Staff Areas\jdh1\inactive\projects\hey and knoll\program for </a:t>
            </a:r>
            <a:r>
              <a:rPr lang="en-GB" dirty="0" smtClean="0"/>
              <a:t>experiment</a:t>
            </a:r>
          </a:p>
          <a:p>
            <a:endParaRPr lang="en-GB" dirty="0" smtClean="0"/>
          </a:p>
          <a:p>
            <a:r>
              <a:rPr lang="en-GB" dirty="0" smtClean="0"/>
              <a:t>And click on New Tree.exe</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35</a:t>
            </a:fld>
            <a:endParaRPr lang="en-GB"/>
          </a:p>
        </p:txBody>
      </p:sp>
    </p:spTree>
    <p:extLst>
      <p:ext uri="{BB962C8B-B14F-4D97-AF65-F5344CB8AC3E}">
        <p14:creationId xmlns:p14="http://schemas.microsoft.com/office/powerpoint/2010/main" val="159257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4074"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703388"/>
            <a:ext cx="8647113" cy="5038725"/>
          </a:xfrm>
          <a:prstGeom prst="rect">
            <a:avLst/>
          </a:prstGeom>
          <a:noFill/>
          <a:extLst>
            <a:ext uri="{909E8E84-426E-40DD-AFC4-6F175D3DCCD1}">
              <a14:hiddenFill xmlns:a14="http://schemas.microsoft.com/office/drawing/2010/main">
                <a:solidFill>
                  <a:srgbClr val="FFFFFF"/>
                </a:solidFill>
              </a14:hiddenFill>
            </a:ext>
          </a:extLst>
        </p:spPr>
      </p:pic>
      <p:sp>
        <p:nvSpPr>
          <p:cNvPr id="44034" name="Rectangle 2"/>
          <p:cNvSpPr>
            <a:spLocks noGrp="1" noChangeArrowheads="1"/>
          </p:cNvSpPr>
          <p:nvPr>
            <p:ph type="title"/>
          </p:nvPr>
        </p:nvSpPr>
        <p:spPr>
          <a:xfrm>
            <a:off x="686593" y="332656"/>
            <a:ext cx="7770813" cy="1141413"/>
          </a:xfrm>
        </p:spPr>
        <p:txBody>
          <a:bodyPr>
            <a:normAutofit/>
          </a:bodyPr>
          <a:lstStyle/>
          <a:p>
            <a:r>
              <a:rPr lang="en-GB" altLang="en-US" dirty="0" smtClean="0"/>
              <a:t>The decision tree</a:t>
            </a:r>
            <a:endParaRPr lang="en-GB" altLang="en-US" dirty="0"/>
          </a:p>
        </p:txBody>
      </p:sp>
      <p:sp>
        <p:nvSpPr>
          <p:cNvPr id="44035" name="Text Box 3"/>
          <p:cNvSpPr txBox="1">
            <a:spLocks noChangeArrowheads="1"/>
          </p:cNvSpPr>
          <p:nvPr/>
        </p:nvSpPr>
        <p:spPr bwMode="auto">
          <a:xfrm>
            <a:off x="6300788" y="476250"/>
            <a:ext cx="1150937" cy="6413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44060" name="AutoShape 28"/>
          <p:cNvSpPr>
            <a:spLocks noChangeArrowheads="1"/>
          </p:cNvSpPr>
          <p:nvPr/>
        </p:nvSpPr>
        <p:spPr bwMode="auto">
          <a:xfrm>
            <a:off x="3833813" y="6308725"/>
            <a:ext cx="954211" cy="360363"/>
          </a:xfrm>
          <a:prstGeom prst="wedgeRectCallout">
            <a:avLst>
              <a:gd name="adj1" fmla="val 41171"/>
              <a:gd name="adj2" fmla="val -110352"/>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1400" b="1" dirty="0">
                <a:solidFill>
                  <a:schemeClr val="tx1"/>
                </a:solidFill>
              </a:rPr>
              <a:t>notepad</a:t>
            </a:r>
          </a:p>
        </p:txBody>
      </p:sp>
      <p:sp>
        <p:nvSpPr>
          <p:cNvPr id="44061" name="AutoShape 29"/>
          <p:cNvSpPr>
            <a:spLocks noChangeArrowheads="1"/>
          </p:cNvSpPr>
          <p:nvPr/>
        </p:nvSpPr>
        <p:spPr bwMode="auto">
          <a:xfrm>
            <a:off x="2484438" y="4581525"/>
            <a:ext cx="1133475" cy="360363"/>
          </a:xfrm>
          <a:prstGeom prst="wedgeRectCallout">
            <a:avLst>
              <a:gd name="adj1" fmla="val -45199"/>
              <a:gd name="adj2" fmla="val 69824"/>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1400" b="1">
                <a:solidFill>
                  <a:schemeClr val="tx1"/>
                </a:solidFill>
              </a:rPr>
              <a:t>chance node</a:t>
            </a:r>
          </a:p>
        </p:txBody>
      </p:sp>
      <p:sp>
        <p:nvSpPr>
          <p:cNvPr id="44062" name="Oval 30"/>
          <p:cNvSpPr>
            <a:spLocks noChangeArrowheads="1"/>
          </p:cNvSpPr>
          <p:nvPr/>
        </p:nvSpPr>
        <p:spPr bwMode="auto">
          <a:xfrm>
            <a:off x="2255838" y="4940300"/>
            <a:ext cx="360362" cy="433388"/>
          </a:xfrm>
          <a:prstGeom prst="ellipse">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5" name="Oval 33"/>
          <p:cNvSpPr>
            <a:spLocks noChangeArrowheads="1"/>
          </p:cNvSpPr>
          <p:nvPr/>
        </p:nvSpPr>
        <p:spPr bwMode="auto">
          <a:xfrm>
            <a:off x="5487988" y="4291013"/>
            <a:ext cx="360362" cy="433387"/>
          </a:xfrm>
          <a:prstGeom prst="ellipse">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44067" name="AutoShape 35"/>
          <p:cNvSpPr>
            <a:spLocks noChangeArrowheads="1"/>
          </p:cNvSpPr>
          <p:nvPr/>
        </p:nvSpPr>
        <p:spPr bwMode="auto">
          <a:xfrm>
            <a:off x="4572000" y="3790950"/>
            <a:ext cx="1223963" cy="358775"/>
          </a:xfrm>
          <a:prstGeom prst="wedgeRectCallout">
            <a:avLst>
              <a:gd name="adj1" fmla="val 32255"/>
              <a:gd name="adj2" fmla="val 117255"/>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1400" b="1">
                <a:solidFill>
                  <a:schemeClr val="tx1"/>
                </a:solidFill>
              </a:rPr>
              <a:t>decision node</a:t>
            </a:r>
          </a:p>
        </p:txBody>
      </p:sp>
      <p:sp>
        <p:nvSpPr>
          <p:cNvPr id="44068" name="Oval 36"/>
          <p:cNvSpPr>
            <a:spLocks noChangeArrowheads="1"/>
          </p:cNvSpPr>
          <p:nvPr/>
        </p:nvSpPr>
        <p:spPr bwMode="auto">
          <a:xfrm>
            <a:off x="250825" y="1773238"/>
            <a:ext cx="1368425" cy="433387"/>
          </a:xfrm>
          <a:prstGeom prst="ellipse">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9" name="AutoShape 37"/>
          <p:cNvSpPr>
            <a:spLocks noChangeArrowheads="1"/>
          </p:cNvSpPr>
          <p:nvPr/>
        </p:nvSpPr>
        <p:spPr bwMode="auto">
          <a:xfrm>
            <a:off x="1331913" y="2349500"/>
            <a:ext cx="1187450" cy="358775"/>
          </a:xfrm>
          <a:prstGeom prst="wedgeRectCallout">
            <a:avLst>
              <a:gd name="adj1" fmla="val -42218"/>
              <a:gd name="adj2" fmla="val -119028"/>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GB" altLang="en-US" sz="1400" b="1">
                <a:solidFill>
                  <a:schemeClr val="tx1"/>
                </a:solidFill>
              </a:rPr>
              <a:t>payoff nodes</a:t>
            </a:r>
          </a:p>
        </p:txBody>
      </p:sp>
      <p:sp>
        <p:nvSpPr>
          <p:cNvPr id="44071" name="Rectangle 39"/>
          <p:cNvSpPr>
            <a:spLocks noChangeAspect="1" noChangeArrowheads="1"/>
          </p:cNvSpPr>
          <p:nvPr/>
        </p:nvSpPr>
        <p:spPr bwMode="auto">
          <a:xfrm>
            <a:off x="6769100" y="1916113"/>
            <a:ext cx="2124075" cy="2690812"/>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 name="Slide Number Placeholder 1"/>
          <p:cNvSpPr>
            <a:spLocks noGrp="1"/>
          </p:cNvSpPr>
          <p:nvPr>
            <p:ph type="sldNum" sz="quarter" idx="12"/>
          </p:nvPr>
        </p:nvSpPr>
        <p:spPr/>
        <p:txBody>
          <a:bodyPr/>
          <a:lstStyle/>
          <a:p>
            <a:fld id="{E72BDC46-6F47-4AB5-98F3-E57E0E1A91C5}" type="slidenum">
              <a:rPr lang="en-GB" smtClean="0"/>
              <a:t>36</a:t>
            </a:fld>
            <a:endParaRPr lang="en-GB"/>
          </a:p>
        </p:txBody>
      </p:sp>
    </p:spTree>
    <p:extLst>
      <p:ext uri="{BB962C8B-B14F-4D97-AF65-F5344CB8AC3E}">
        <p14:creationId xmlns:p14="http://schemas.microsoft.com/office/powerpoint/2010/main" val="1539683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06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06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06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6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6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406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40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60" grpId="0" animBg="1"/>
      <p:bldP spid="44061" grpId="0" animBg="1"/>
      <p:bldP spid="44062" grpId="0" animBg="1"/>
      <p:bldP spid="44065" grpId="0" animBg="1"/>
      <p:bldP spid="44067" grpId="0" animBg="1"/>
      <p:bldP spid="44068" grpId="0" animBg="1"/>
      <p:bldP spid="44069" grpId="0" animBg="1"/>
      <p:bldP spid="44071"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55338" name="Rectangle 42"/>
          <p:cNvSpPr>
            <a:spLocks noGrp="1" noChangeArrowheads="1"/>
          </p:cNvSpPr>
          <p:nvPr>
            <p:ph type="title"/>
          </p:nvPr>
        </p:nvSpPr>
        <p:spPr>
          <a:xfrm>
            <a:off x="688181" y="404664"/>
            <a:ext cx="7770813" cy="1141413"/>
          </a:xfrm>
          <a:ln/>
        </p:spPr>
        <p:txBody>
          <a:bodyPr>
            <a:normAutofit/>
          </a:bodyPr>
          <a:lstStyle/>
          <a:p>
            <a:r>
              <a:rPr lang="en-GB" altLang="en-US" sz="2800" dirty="0" smtClean="0"/>
              <a:t>Dominance </a:t>
            </a:r>
            <a:r>
              <a:rPr lang="en-GB" altLang="en-US" sz="2800" dirty="0"/>
              <a:t>Property of the Payoffs</a:t>
            </a:r>
          </a:p>
        </p:txBody>
      </p:sp>
      <p:pic>
        <p:nvPicPr>
          <p:cNvPr id="55328" name="Picture 3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539750" y="1989138"/>
            <a:ext cx="3168650" cy="3671887"/>
          </a:xfrm>
          <a:ln/>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302" name="Text Box 6"/>
          <p:cNvSpPr txBox="1">
            <a:spLocks noChangeArrowheads="1"/>
          </p:cNvSpPr>
          <p:nvPr/>
        </p:nvSpPr>
        <p:spPr bwMode="auto">
          <a:xfrm>
            <a:off x="6300788" y="476250"/>
            <a:ext cx="1150937" cy="6413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55330" name="Rectangle 34"/>
          <p:cNvSpPr>
            <a:spLocks noChangeArrowheads="1"/>
          </p:cNvSpPr>
          <p:nvPr/>
        </p:nvSpPr>
        <p:spPr bwMode="auto">
          <a:xfrm>
            <a:off x="468313" y="1844675"/>
            <a:ext cx="3311525" cy="576263"/>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5395" name="Group 99"/>
          <p:cNvGrpSpPr>
            <a:grpSpLocks/>
          </p:cNvGrpSpPr>
          <p:nvPr/>
        </p:nvGrpSpPr>
        <p:grpSpPr bwMode="auto">
          <a:xfrm>
            <a:off x="4573588" y="2708275"/>
            <a:ext cx="4535487" cy="336550"/>
            <a:chOff x="2881" y="1706"/>
            <a:chExt cx="2857" cy="212"/>
          </a:xfrm>
        </p:grpSpPr>
        <p:sp>
          <p:nvSpPr>
            <p:cNvPr id="55363" name="Text Box 67"/>
            <p:cNvSpPr txBox="1">
              <a:spLocks noChangeArrowheads="1"/>
            </p:cNvSpPr>
            <p:nvPr/>
          </p:nvSpPr>
          <p:spPr bwMode="auto">
            <a:xfrm>
              <a:off x="4286" y="1706"/>
              <a:ext cx="1452"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Wingdings" pitchFamily="2" charset="2"/>
                <a:buChar char="ð"/>
              </a:pPr>
              <a:r>
                <a:rPr lang="en-GB" altLang="en-US" sz="1600">
                  <a:solidFill>
                    <a:schemeClr val="tx1"/>
                  </a:solidFill>
                </a:rPr>
                <a:t> left dominates right</a:t>
              </a:r>
            </a:p>
          </p:txBody>
        </p:sp>
        <p:sp>
          <p:nvSpPr>
            <p:cNvPr id="55364" name="Rectangle 68"/>
            <p:cNvSpPr>
              <a:spLocks noChangeArrowheads="1"/>
            </p:cNvSpPr>
            <p:nvPr/>
          </p:nvSpPr>
          <p:spPr bwMode="auto">
            <a:xfrm>
              <a:off x="2881" y="1752"/>
              <a:ext cx="1360" cy="136"/>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5333" name="Line 37"/>
          <p:cNvSpPr>
            <a:spLocks noChangeShapeType="1"/>
          </p:cNvSpPr>
          <p:nvPr/>
        </p:nvSpPr>
        <p:spPr bwMode="auto">
          <a:xfrm>
            <a:off x="6337300" y="1773238"/>
            <a:ext cx="0" cy="900112"/>
          </a:xfrm>
          <a:prstGeom prst="line">
            <a:avLst/>
          </a:prstGeom>
          <a:noFill/>
          <a:ln w="190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55404" name="Group 108"/>
          <p:cNvGrpSpPr>
            <a:grpSpLocks/>
          </p:cNvGrpSpPr>
          <p:nvPr/>
        </p:nvGrpSpPr>
        <p:grpSpPr bwMode="auto">
          <a:xfrm>
            <a:off x="3886200" y="1989138"/>
            <a:ext cx="4935538" cy="568325"/>
            <a:chOff x="2448" y="1253"/>
            <a:chExt cx="3109" cy="358"/>
          </a:xfrm>
        </p:grpSpPr>
        <p:pic>
          <p:nvPicPr>
            <p:cNvPr id="55331" name="Picture 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2" y="1253"/>
              <a:ext cx="3084" cy="35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350" name="Text Box 54"/>
            <p:cNvSpPr txBox="1">
              <a:spLocks noChangeArrowheads="1"/>
            </p:cNvSpPr>
            <p:nvPr/>
          </p:nvSpPr>
          <p:spPr bwMode="auto">
            <a:xfrm>
              <a:off x="3969" y="1299"/>
              <a:ext cx="1588" cy="17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200" b="1">
                  <a:solidFill>
                    <a:schemeClr val="tx1"/>
                  </a:solidFill>
                </a:rPr>
                <a:t>15     17     2      4     20     8      8      0 </a:t>
              </a:r>
            </a:p>
          </p:txBody>
        </p:sp>
        <p:sp>
          <p:nvSpPr>
            <p:cNvPr id="55351" name="Text Box 55"/>
            <p:cNvSpPr txBox="1">
              <a:spLocks noChangeArrowheads="1"/>
            </p:cNvSpPr>
            <p:nvPr/>
          </p:nvSpPr>
          <p:spPr bwMode="auto">
            <a:xfrm>
              <a:off x="2448" y="1299"/>
              <a:ext cx="1588" cy="17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200" b="1">
                  <a:solidFill>
                    <a:schemeClr val="tx1"/>
                  </a:solidFill>
                </a:rPr>
                <a:t>8     13    16     8      6     20     6      18 </a:t>
              </a:r>
            </a:p>
          </p:txBody>
        </p:sp>
      </p:grpSp>
      <p:sp>
        <p:nvSpPr>
          <p:cNvPr id="55366" name="Rectangle 70"/>
          <p:cNvSpPr>
            <a:spLocks noChangeArrowheads="1"/>
          </p:cNvSpPr>
          <p:nvPr/>
        </p:nvSpPr>
        <p:spPr bwMode="auto">
          <a:xfrm>
            <a:off x="3924300" y="2062163"/>
            <a:ext cx="539750"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67" name="Rectangle 71"/>
          <p:cNvSpPr>
            <a:spLocks noChangeArrowheads="1"/>
          </p:cNvSpPr>
          <p:nvPr/>
        </p:nvSpPr>
        <p:spPr bwMode="auto">
          <a:xfrm>
            <a:off x="5743575" y="2062163"/>
            <a:ext cx="539750"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68" name="Rectangle 72"/>
          <p:cNvSpPr>
            <a:spLocks noChangeArrowheads="1"/>
          </p:cNvSpPr>
          <p:nvPr/>
        </p:nvSpPr>
        <p:spPr bwMode="auto">
          <a:xfrm>
            <a:off x="7021513" y="2062163"/>
            <a:ext cx="539750"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69" name="Rectangle 73"/>
          <p:cNvSpPr>
            <a:spLocks noChangeArrowheads="1"/>
          </p:cNvSpPr>
          <p:nvPr/>
        </p:nvSpPr>
        <p:spPr bwMode="auto">
          <a:xfrm>
            <a:off x="8245475" y="2062163"/>
            <a:ext cx="539750"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55398" name="Group 102"/>
          <p:cNvGrpSpPr>
            <a:grpSpLocks/>
          </p:cNvGrpSpPr>
          <p:nvPr/>
        </p:nvGrpSpPr>
        <p:grpSpPr bwMode="auto">
          <a:xfrm>
            <a:off x="4932363" y="3970771"/>
            <a:ext cx="863600" cy="215900"/>
            <a:chOff x="3244" y="2523"/>
            <a:chExt cx="544" cy="136"/>
          </a:xfrm>
        </p:grpSpPr>
        <p:sp>
          <p:nvSpPr>
            <p:cNvPr id="55372" name="Line 76"/>
            <p:cNvSpPr>
              <a:spLocks noChangeShapeType="1"/>
            </p:cNvSpPr>
            <p:nvPr/>
          </p:nvSpPr>
          <p:spPr bwMode="auto">
            <a:xfrm flipV="1">
              <a:off x="3244" y="2523"/>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73" name="Line 77"/>
            <p:cNvSpPr>
              <a:spLocks noChangeShapeType="1"/>
            </p:cNvSpPr>
            <p:nvPr/>
          </p:nvSpPr>
          <p:spPr bwMode="auto">
            <a:xfrm flipV="1">
              <a:off x="3425" y="2523"/>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74" name="Line 78"/>
            <p:cNvSpPr>
              <a:spLocks noChangeShapeType="1"/>
            </p:cNvSpPr>
            <p:nvPr/>
          </p:nvSpPr>
          <p:spPr bwMode="auto">
            <a:xfrm flipV="1">
              <a:off x="3607" y="2523"/>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75" name="Line 79"/>
            <p:cNvSpPr>
              <a:spLocks noChangeShapeType="1"/>
            </p:cNvSpPr>
            <p:nvPr/>
          </p:nvSpPr>
          <p:spPr bwMode="auto">
            <a:xfrm flipV="1">
              <a:off x="3788" y="2523"/>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5388" name="Group 92"/>
          <p:cNvGrpSpPr>
            <a:grpSpLocks/>
          </p:cNvGrpSpPr>
          <p:nvPr/>
        </p:nvGrpSpPr>
        <p:grpSpPr bwMode="auto">
          <a:xfrm>
            <a:off x="3772007" y="2781300"/>
            <a:ext cx="2952750" cy="338138"/>
            <a:chOff x="2381" y="1706"/>
            <a:chExt cx="1860" cy="213"/>
          </a:xfrm>
        </p:grpSpPr>
        <p:sp>
          <p:nvSpPr>
            <p:cNvPr id="55352" name="Text Box 56"/>
            <p:cNvSpPr txBox="1">
              <a:spLocks noChangeArrowheads="1"/>
            </p:cNvSpPr>
            <p:nvPr/>
          </p:nvSpPr>
          <p:spPr bwMode="auto">
            <a:xfrm>
              <a:off x="2744" y="1707"/>
              <a:ext cx="1497"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solidFill>
                    <a:schemeClr val="tx1"/>
                  </a:solidFill>
                </a:rPr>
                <a:t>20  18  16  13  8   8  6  6</a:t>
              </a:r>
            </a:p>
          </p:txBody>
        </p:sp>
        <p:sp>
          <p:nvSpPr>
            <p:cNvPr id="55378" name="Text Box 82"/>
            <p:cNvSpPr txBox="1">
              <a:spLocks noChangeArrowheads="1"/>
            </p:cNvSpPr>
            <p:nvPr/>
          </p:nvSpPr>
          <p:spPr bwMode="auto">
            <a:xfrm>
              <a:off x="2381" y="1706"/>
              <a:ext cx="363"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600">
                  <a:solidFill>
                    <a:schemeClr val="tx1"/>
                  </a:solidFill>
                </a:rPr>
                <a:t>left</a:t>
              </a:r>
            </a:p>
          </p:txBody>
        </p:sp>
      </p:grpSp>
      <p:grpSp>
        <p:nvGrpSpPr>
          <p:cNvPr id="55389" name="Group 93"/>
          <p:cNvGrpSpPr>
            <a:grpSpLocks/>
          </p:cNvGrpSpPr>
          <p:nvPr/>
        </p:nvGrpSpPr>
        <p:grpSpPr bwMode="auto">
          <a:xfrm>
            <a:off x="3779838" y="3213095"/>
            <a:ext cx="3097212" cy="361950"/>
            <a:chOff x="2381" y="2024"/>
            <a:chExt cx="1951" cy="228"/>
          </a:xfrm>
        </p:grpSpPr>
        <p:sp>
          <p:nvSpPr>
            <p:cNvPr id="55353" name="Text Box 57"/>
            <p:cNvSpPr txBox="1">
              <a:spLocks noChangeArrowheads="1"/>
            </p:cNvSpPr>
            <p:nvPr/>
          </p:nvSpPr>
          <p:spPr bwMode="auto">
            <a:xfrm>
              <a:off x="2699" y="2039"/>
              <a:ext cx="1633" cy="2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600" dirty="0">
                  <a:solidFill>
                    <a:schemeClr val="tx1"/>
                  </a:solidFill>
                </a:rPr>
                <a:t> </a:t>
              </a:r>
              <a:r>
                <a:rPr lang="en-GB" altLang="en-US" sz="1600" dirty="0" smtClean="0">
                  <a:solidFill>
                    <a:schemeClr val="tx1"/>
                  </a:solidFill>
                </a:rPr>
                <a:t> 20  </a:t>
              </a:r>
              <a:r>
                <a:rPr lang="en-GB" altLang="en-US" sz="1600" dirty="0">
                  <a:solidFill>
                    <a:schemeClr val="tx1"/>
                  </a:solidFill>
                </a:rPr>
                <a:t>17  15    8   8   4  2  0</a:t>
              </a:r>
            </a:p>
          </p:txBody>
        </p:sp>
        <p:sp>
          <p:nvSpPr>
            <p:cNvPr id="55379" name="Text Box 83"/>
            <p:cNvSpPr txBox="1">
              <a:spLocks noChangeArrowheads="1"/>
            </p:cNvSpPr>
            <p:nvPr/>
          </p:nvSpPr>
          <p:spPr bwMode="auto">
            <a:xfrm>
              <a:off x="2381" y="2024"/>
              <a:ext cx="431"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GB" altLang="en-US" sz="1600" dirty="0">
                  <a:solidFill>
                    <a:schemeClr val="tx1"/>
                  </a:solidFill>
                </a:rPr>
                <a:t>right</a:t>
              </a:r>
            </a:p>
          </p:txBody>
        </p:sp>
      </p:grpSp>
      <p:grpSp>
        <p:nvGrpSpPr>
          <p:cNvPr id="55396" name="Group 100"/>
          <p:cNvGrpSpPr>
            <a:grpSpLocks/>
          </p:cNvGrpSpPr>
          <p:nvPr/>
        </p:nvGrpSpPr>
        <p:grpSpPr bwMode="auto">
          <a:xfrm>
            <a:off x="3779838" y="3742171"/>
            <a:ext cx="2376487" cy="336550"/>
            <a:chOff x="2381" y="2341"/>
            <a:chExt cx="1497" cy="212"/>
          </a:xfrm>
        </p:grpSpPr>
        <p:sp>
          <p:nvSpPr>
            <p:cNvPr id="55370" name="Text Box 74"/>
            <p:cNvSpPr txBox="1">
              <a:spLocks noChangeArrowheads="1"/>
            </p:cNvSpPr>
            <p:nvPr/>
          </p:nvSpPr>
          <p:spPr bwMode="auto">
            <a:xfrm>
              <a:off x="2971" y="2341"/>
              <a:ext cx="907"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a:solidFill>
                    <a:schemeClr val="tx1"/>
                  </a:solidFill>
                </a:rPr>
                <a:t>20  16    8   6</a:t>
              </a:r>
            </a:p>
          </p:txBody>
        </p:sp>
        <p:sp>
          <p:nvSpPr>
            <p:cNvPr id="55380" name="Text Box 84"/>
            <p:cNvSpPr txBox="1">
              <a:spLocks noChangeArrowheads="1"/>
            </p:cNvSpPr>
            <p:nvPr/>
          </p:nvSpPr>
          <p:spPr bwMode="auto">
            <a:xfrm>
              <a:off x="2381" y="2341"/>
              <a:ext cx="363"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600">
                  <a:solidFill>
                    <a:schemeClr val="tx1"/>
                  </a:solidFill>
                </a:rPr>
                <a:t>left</a:t>
              </a:r>
            </a:p>
          </p:txBody>
        </p:sp>
      </p:grpSp>
      <p:grpSp>
        <p:nvGrpSpPr>
          <p:cNvPr id="55399" name="Group 103"/>
          <p:cNvGrpSpPr>
            <a:grpSpLocks/>
          </p:cNvGrpSpPr>
          <p:nvPr/>
        </p:nvGrpSpPr>
        <p:grpSpPr bwMode="auto">
          <a:xfrm>
            <a:off x="3743327" y="4255804"/>
            <a:ext cx="2289424" cy="336550"/>
            <a:chOff x="2381" y="2719"/>
            <a:chExt cx="1341" cy="212"/>
          </a:xfrm>
        </p:grpSpPr>
        <p:sp>
          <p:nvSpPr>
            <p:cNvPr id="55371" name="Text Box 75"/>
            <p:cNvSpPr txBox="1">
              <a:spLocks noChangeArrowheads="1"/>
            </p:cNvSpPr>
            <p:nvPr/>
          </p:nvSpPr>
          <p:spPr bwMode="auto">
            <a:xfrm>
              <a:off x="2951" y="2719"/>
              <a:ext cx="771"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600" dirty="0">
                  <a:solidFill>
                    <a:schemeClr val="tx1"/>
                  </a:solidFill>
                </a:rPr>
                <a:t>20  17  15  8</a:t>
              </a:r>
            </a:p>
          </p:txBody>
        </p:sp>
        <p:sp>
          <p:nvSpPr>
            <p:cNvPr id="55381" name="Text Box 85"/>
            <p:cNvSpPr txBox="1">
              <a:spLocks noChangeArrowheads="1"/>
            </p:cNvSpPr>
            <p:nvPr/>
          </p:nvSpPr>
          <p:spPr bwMode="auto">
            <a:xfrm>
              <a:off x="2381" y="2719"/>
              <a:ext cx="500"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GB" altLang="en-US" sz="1600" dirty="0">
                  <a:solidFill>
                    <a:schemeClr val="tx1"/>
                  </a:solidFill>
                </a:rPr>
                <a:t>right</a:t>
              </a:r>
            </a:p>
          </p:txBody>
        </p:sp>
      </p:grpSp>
      <p:grpSp>
        <p:nvGrpSpPr>
          <p:cNvPr id="55402" name="Group 106"/>
          <p:cNvGrpSpPr>
            <a:grpSpLocks/>
          </p:cNvGrpSpPr>
          <p:nvPr/>
        </p:nvGrpSpPr>
        <p:grpSpPr bwMode="auto">
          <a:xfrm>
            <a:off x="3851275" y="4862513"/>
            <a:ext cx="5113338" cy="366712"/>
            <a:chOff x="2426" y="2931"/>
            <a:chExt cx="3221" cy="231"/>
          </a:xfrm>
        </p:grpSpPr>
        <p:sp>
          <p:nvSpPr>
            <p:cNvPr id="55386" name="Text Box 90"/>
            <p:cNvSpPr txBox="1">
              <a:spLocks noChangeArrowheads="1"/>
            </p:cNvSpPr>
            <p:nvPr/>
          </p:nvSpPr>
          <p:spPr bwMode="auto">
            <a:xfrm>
              <a:off x="2789" y="2931"/>
              <a:ext cx="2858" cy="23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800">
                  <a:solidFill>
                    <a:schemeClr val="tx1"/>
                  </a:solidFill>
                </a:rPr>
                <a:t>different paths for different planning horizons</a:t>
              </a:r>
            </a:p>
          </p:txBody>
        </p:sp>
        <p:sp>
          <p:nvSpPr>
            <p:cNvPr id="55387" name="AutoShape 91"/>
            <p:cNvSpPr>
              <a:spLocks noChangeArrowheads="1"/>
            </p:cNvSpPr>
            <p:nvPr/>
          </p:nvSpPr>
          <p:spPr bwMode="auto">
            <a:xfrm>
              <a:off x="2426" y="2931"/>
              <a:ext cx="363" cy="227"/>
            </a:xfrm>
            <a:prstGeom prst="rightArrow">
              <a:avLst>
                <a:gd name="adj1" fmla="val 50000"/>
                <a:gd name="adj2" fmla="val 39978"/>
              </a:avLst>
            </a:prstGeom>
            <a:noFill/>
            <a:ln w="9525">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5390" name="Text Box 94"/>
          <p:cNvSpPr txBox="1">
            <a:spLocks noChangeArrowheads="1"/>
          </p:cNvSpPr>
          <p:nvPr/>
        </p:nvSpPr>
        <p:spPr bwMode="auto">
          <a:xfrm>
            <a:off x="6804025" y="3068638"/>
            <a:ext cx="2305050" cy="5847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Wingdings" pitchFamily="2" charset="2"/>
              <a:buChar char="ð"/>
            </a:pPr>
            <a:r>
              <a:rPr lang="en-GB" altLang="en-US" sz="1600" dirty="0">
                <a:solidFill>
                  <a:schemeClr val="tx1"/>
                </a:solidFill>
              </a:rPr>
              <a:t> subject </a:t>
            </a:r>
            <a:r>
              <a:rPr lang="en-GB" altLang="en-US" sz="1600" dirty="0" smtClean="0"/>
              <a:t>may</a:t>
            </a:r>
            <a:r>
              <a:rPr lang="en-GB" altLang="en-US" sz="1600" dirty="0" smtClean="0">
                <a:solidFill>
                  <a:schemeClr val="tx1"/>
                </a:solidFill>
              </a:rPr>
              <a:t> </a:t>
            </a:r>
            <a:r>
              <a:rPr lang="en-GB" altLang="en-US" sz="1600" dirty="0">
                <a:solidFill>
                  <a:schemeClr val="tx1"/>
                </a:solidFill>
              </a:rPr>
              <a:t>move left</a:t>
            </a:r>
          </a:p>
        </p:txBody>
      </p:sp>
      <p:grpSp>
        <p:nvGrpSpPr>
          <p:cNvPr id="55394" name="Group 98"/>
          <p:cNvGrpSpPr>
            <a:grpSpLocks/>
          </p:cNvGrpSpPr>
          <p:nvPr/>
        </p:nvGrpSpPr>
        <p:grpSpPr bwMode="auto">
          <a:xfrm>
            <a:off x="4716463" y="2997200"/>
            <a:ext cx="1871662" cy="215900"/>
            <a:chOff x="2971" y="1888"/>
            <a:chExt cx="1179" cy="136"/>
          </a:xfrm>
        </p:grpSpPr>
        <p:sp>
          <p:nvSpPr>
            <p:cNvPr id="55355" name="Line 59"/>
            <p:cNvSpPr>
              <a:spLocks noChangeShapeType="1"/>
            </p:cNvSpPr>
            <p:nvPr/>
          </p:nvSpPr>
          <p:spPr bwMode="auto">
            <a:xfrm>
              <a:off x="2971"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56" name="Line 60"/>
            <p:cNvSpPr>
              <a:spLocks noChangeShapeType="1"/>
            </p:cNvSpPr>
            <p:nvPr/>
          </p:nvSpPr>
          <p:spPr bwMode="auto">
            <a:xfrm>
              <a:off x="3198"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57" name="Line 61"/>
            <p:cNvSpPr>
              <a:spLocks noChangeShapeType="1"/>
            </p:cNvSpPr>
            <p:nvPr/>
          </p:nvSpPr>
          <p:spPr bwMode="auto">
            <a:xfrm>
              <a:off x="3380"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58" name="Line 62"/>
            <p:cNvSpPr>
              <a:spLocks noChangeShapeType="1"/>
            </p:cNvSpPr>
            <p:nvPr/>
          </p:nvSpPr>
          <p:spPr bwMode="auto">
            <a:xfrm>
              <a:off x="3561"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59" name="Line 63"/>
            <p:cNvSpPr>
              <a:spLocks noChangeShapeType="1"/>
            </p:cNvSpPr>
            <p:nvPr/>
          </p:nvSpPr>
          <p:spPr bwMode="auto">
            <a:xfrm>
              <a:off x="3742"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60" name="Line 64"/>
            <p:cNvSpPr>
              <a:spLocks noChangeShapeType="1"/>
            </p:cNvSpPr>
            <p:nvPr/>
          </p:nvSpPr>
          <p:spPr bwMode="auto">
            <a:xfrm>
              <a:off x="3878"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92" name="Line 96"/>
            <p:cNvSpPr>
              <a:spLocks noChangeShapeType="1"/>
            </p:cNvSpPr>
            <p:nvPr/>
          </p:nvSpPr>
          <p:spPr bwMode="auto">
            <a:xfrm>
              <a:off x="4014"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393" name="Line 97"/>
            <p:cNvSpPr>
              <a:spLocks noChangeShapeType="1"/>
            </p:cNvSpPr>
            <p:nvPr/>
          </p:nvSpPr>
          <p:spPr bwMode="auto">
            <a:xfrm>
              <a:off x="4150" y="1888"/>
              <a:ext cx="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55403" name="Group 107"/>
          <p:cNvGrpSpPr>
            <a:grpSpLocks/>
          </p:cNvGrpSpPr>
          <p:nvPr/>
        </p:nvGrpSpPr>
        <p:grpSpPr bwMode="auto">
          <a:xfrm>
            <a:off x="4932363" y="3716338"/>
            <a:ext cx="4176712" cy="792162"/>
            <a:chOff x="3107" y="2341"/>
            <a:chExt cx="2631" cy="499"/>
          </a:xfrm>
        </p:grpSpPr>
        <p:sp>
          <p:nvSpPr>
            <p:cNvPr id="55376" name="Text Box 80"/>
            <p:cNvSpPr txBox="1">
              <a:spLocks noChangeArrowheads="1"/>
            </p:cNvSpPr>
            <p:nvPr/>
          </p:nvSpPr>
          <p:spPr bwMode="auto">
            <a:xfrm>
              <a:off x="4286" y="2341"/>
              <a:ext cx="1452"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Wingdings" pitchFamily="2" charset="2"/>
                <a:buChar char="ð"/>
              </a:pPr>
              <a:r>
                <a:rPr lang="en-GB" altLang="en-US" sz="1600">
                  <a:solidFill>
                    <a:schemeClr val="tx1"/>
                  </a:solidFill>
                </a:rPr>
                <a:t> right dominates left</a:t>
              </a:r>
            </a:p>
          </p:txBody>
        </p:sp>
        <p:sp>
          <p:nvSpPr>
            <p:cNvPr id="55400" name="Rectangle 104"/>
            <p:cNvSpPr>
              <a:spLocks noChangeArrowheads="1"/>
            </p:cNvSpPr>
            <p:nvPr/>
          </p:nvSpPr>
          <p:spPr bwMode="auto">
            <a:xfrm>
              <a:off x="3107" y="2704"/>
              <a:ext cx="771" cy="136"/>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5401" name="Text Box 105"/>
          <p:cNvSpPr txBox="1">
            <a:spLocks noChangeArrowheads="1"/>
          </p:cNvSpPr>
          <p:nvPr/>
        </p:nvSpPr>
        <p:spPr bwMode="auto">
          <a:xfrm>
            <a:off x="6804025" y="4100513"/>
            <a:ext cx="2305050" cy="5847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 typeface="Wingdings" pitchFamily="2" charset="2"/>
              <a:buChar char="ð"/>
            </a:pPr>
            <a:r>
              <a:rPr lang="en-GB" altLang="en-US" sz="1600" dirty="0">
                <a:solidFill>
                  <a:schemeClr val="tx1"/>
                </a:solidFill>
              </a:rPr>
              <a:t> subject </a:t>
            </a:r>
            <a:r>
              <a:rPr lang="en-GB" altLang="en-US" sz="1600" dirty="0" smtClean="0"/>
              <a:t>may</a:t>
            </a:r>
            <a:r>
              <a:rPr lang="en-GB" altLang="en-US" sz="1600" dirty="0" smtClean="0">
                <a:solidFill>
                  <a:schemeClr val="tx1"/>
                </a:solidFill>
              </a:rPr>
              <a:t> </a:t>
            </a:r>
            <a:r>
              <a:rPr lang="en-GB" altLang="en-US" sz="1600" dirty="0">
                <a:solidFill>
                  <a:schemeClr val="tx1"/>
                </a:solidFill>
              </a:rPr>
              <a:t>move right</a:t>
            </a:r>
          </a:p>
        </p:txBody>
      </p:sp>
    </p:spTree>
    <p:extLst>
      <p:ext uri="{BB962C8B-B14F-4D97-AF65-F5344CB8AC3E}">
        <p14:creationId xmlns:p14="http://schemas.microsoft.com/office/powerpoint/2010/main" val="1143245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40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38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38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539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539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539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5366"/>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536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536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5369"/>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5539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5539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5539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55403"/>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5401"/>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554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30" grpId="0" animBg="1"/>
      <p:bldP spid="55366" grpId="0" animBg="1"/>
      <p:bldP spid="55367" grpId="0" animBg="1"/>
      <p:bldP spid="55368" grpId="0" animBg="1"/>
      <p:bldP spid="55369" grpId="0" animBg="1"/>
      <p:bldP spid="55390" grpId="0"/>
      <p:bldP spid="55401"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81236" y="403860"/>
            <a:ext cx="7770813" cy="1141413"/>
          </a:xfrm>
        </p:spPr>
        <p:txBody>
          <a:bodyPr>
            <a:normAutofit/>
          </a:bodyPr>
          <a:lstStyle/>
          <a:p>
            <a:r>
              <a:rPr lang="en-GB" altLang="en-US" sz="3200" dirty="0" smtClean="0"/>
              <a:t>Conduct of </a:t>
            </a:r>
            <a:r>
              <a:rPr lang="en-GB" altLang="en-US" sz="3200" dirty="0"/>
              <a:t>the </a:t>
            </a:r>
            <a:r>
              <a:rPr lang="en-GB" altLang="en-US" sz="3200" dirty="0" smtClean="0"/>
              <a:t>Experiment</a:t>
            </a:r>
            <a:endParaRPr lang="en-GB" altLang="en-US" sz="3200" dirty="0"/>
          </a:p>
        </p:txBody>
      </p:sp>
      <p:sp>
        <p:nvSpPr>
          <p:cNvPr id="118788" name="Rectangle 4"/>
          <p:cNvSpPr>
            <a:spLocks noGrp="1" noChangeArrowheads="1"/>
          </p:cNvSpPr>
          <p:nvPr>
            <p:ph type="body" sz="half" idx="1"/>
          </p:nvPr>
        </p:nvSpPr>
        <p:spPr>
          <a:xfrm>
            <a:off x="4862513" y="2197100"/>
            <a:ext cx="3670300" cy="4040188"/>
          </a:xfrm>
          <a:ln/>
        </p:spPr>
        <p:txBody>
          <a:bodyPr/>
          <a:lstStyle/>
          <a:p>
            <a:pPr marL="381000" indent="-381000">
              <a:buFont typeface="Wingdings" pitchFamily="2" charset="2"/>
              <a:buChar char="§"/>
            </a:pPr>
            <a:r>
              <a:rPr lang="en-GB" altLang="en-US"/>
              <a:t>4 attempts with the same set of payoffs</a:t>
            </a:r>
          </a:p>
          <a:p>
            <a:pPr marL="381000" indent="-381000">
              <a:buFont typeface="Wingdings" pitchFamily="2" charset="2"/>
              <a:buChar char="§"/>
            </a:pPr>
            <a:r>
              <a:rPr lang="en-GB" altLang="en-US"/>
              <a:t>payment:</a:t>
            </a:r>
          </a:p>
          <a:p>
            <a:pPr marL="800100" lvl="1" indent="-342900">
              <a:buFont typeface="Wingdings" pitchFamily="2" charset="2"/>
              <a:buChar char="§"/>
            </a:pPr>
            <a:r>
              <a:rPr lang="en-GB" altLang="en-US"/>
              <a:t>payoff on each attempt </a:t>
            </a:r>
            <a:r>
              <a:rPr lang="en-GB" altLang="en-US">
                <a:sym typeface="Wingdings" pitchFamily="2" charset="2"/>
              </a:rPr>
              <a:t> 4 payoffs</a:t>
            </a:r>
          </a:p>
          <a:p>
            <a:pPr marL="800100" lvl="1" indent="-342900">
              <a:buFont typeface="Wingdings" pitchFamily="2" charset="2"/>
              <a:buChar char="§"/>
            </a:pPr>
            <a:r>
              <a:rPr lang="en-GB" altLang="en-US">
                <a:sym typeface="Wingdings" pitchFamily="2" charset="2"/>
              </a:rPr>
              <a:t>final payoff randomly chosen out of those 4 payoffs</a:t>
            </a:r>
            <a:endParaRPr lang="en-GB" altLang="en-US"/>
          </a:p>
          <a:p>
            <a:pPr marL="381000" indent="-381000">
              <a:buFont typeface="Wingdings" pitchFamily="2" charset="2"/>
              <a:buNone/>
            </a:pPr>
            <a:endParaRPr lang="en-GB" altLang="en-US"/>
          </a:p>
        </p:txBody>
      </p:sp>
      <p:sp>
        <p:nvSpPr>
          <p:cNvPr id="118787" name="Text Box 3"/>
          <p:cNvSpPr txBox="1">
            <a:spLocks noChangeArrowheads="1"/>
          </p:cNvSpPr>
          <p:nvPr/>
        </p:nvSpPr>
        <p:spPr bwMode="auto">
          <a:xfrm>
            <a:off x="6300788" y="476250"/>
            <a:ext cx="1150937" cy="64135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118790" name="Rectangle 6"/>
          <p:cNvSpPr>
            <a:spLocks noChangeArrowheads="1"/>
          </p:cNvSpPr>
          <p:nvPr/>
        </p:nvSpPr>
        <p:spPr bwMode="auto">
          <a:xfrm>
            <a:off x="685800" y="2205038"/>
            <a:ext cx="3670300" cy="295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buFont typeface="Wingdings" pitchFamily="2" charset="2"/>
              <a:buChar char="§"/>
            </a:pPr>
            <a:r>
              <a:rPr lang="en-GB" altLang="en-US"/>
              <a:t>EXEC, University of York</a:t>
            </a:r>
          </a:p>
          <a:p>
            <a:pPr>
              <a:buFont typeface="Wingdings" pitchFamily="2" charset="2"/>
              <a:buChar char="§"/>
            </a:pPr>
            <a:r>
              <a:rPr lang="en-GB" altLang="en-US"/>
              <a:t>92 subjects</a:t>
            </a:r>
          </a:p>
          <a:p>
            <a:pPr>
              <a:buFont typeface="Wingdings" pitchFamily="2" charset="2"/>
              <a:buChar char="§"/>
            </a:pPr>
            <a:r>
              <a:rPr lang="en-GB" altLang="en-US"/>
              <a:t>individually &amp; at their own speed</a:t>
            </a:r>
          </a:p>
          <a:p>
            <a:pPr>
              <a:buFont typeface="Wingdings" pitchFamily="2" charset="2"/>
              <a:buChar char="§"/>
            </a:pPr>
            <a:r>
              <a:rPr lang="en-GB" altLang="en-US"/>
              <a:t>instructions:</a:t>
            </a:r>
          </a:p>
          <a:p>
            <a:pPr lvl="1">
              <a:buFont typeface="Wingdings" pitchFamily="2" charset="2"/>
              <a:buChar char="§"/>
            </a:pPr>
            <a:r>
              <a:rPr lang="en-GB" altLang="en-US" sz="1800"/>
              <a:t>written </a:t>
            </a:r>
          </a:p>
          <a:p>
            <a:pPr lvl="1">
              <a:buFont typeface="Wingdings" pitchFamily="2" charset="2"/>
              <a:buChar char="§"/>
            </a:pPr>
            <a:r>
              <a:rPr lang="en-GB" altLang="en-US" sz="1800"/>
              <a:t>power point </a:t>
            </a:r>
          </a:p>
          <a:p>
            <a:pPr lvl="1">
              <a:buFont typeface="Wingdings" pitchFamily="2" charset="2"/>
              <a:buChar char="§"/>
            </a:pPr>
            <a:r>
              <a:rPr lang="en-GB" altLang="en-US" sz="1800"/>
              <a:t>questions</a:t>
            </a:r>
          </a:p>
          <a:p>
            <a:pPr>
              <a:buFont typeface="Wingdings" pitchFamily="2" charset="2"/>
              <a:buNone/>
            </a:pPr>
            <a:endParaRPr lang="en-GB" altLang="en-US"/>
          </a:p>
        </p:txBody>
      </p:sp>
    </p:spTree>
    <p:extLst>
      <p:ext uri="{BB962C8B-B14F-4D97-AF65-F5344CB8AC3E}">
        <p14:creationId xmlns:p14="http://schemas.microsoft.com/office/powerpoint/2010/main" val="535329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879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879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879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879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879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879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8790">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8788">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8788">
                                            <p:txEl>
                                              <p:pRg st="1" end="1"/>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8788">
                                            <p:txEl>
                                              <p:pRg st="2" end="2"/>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1878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ln/>
        </p:spPr>
        <p:txBody>
          <a:bodyPr>
            <a:normAutofit/>
          </a:bodyPr>
          <a:lstStyle/>
          <a:p>
            <a:r>
              <a:rPr lang="en-GB" altLang="en-US" dirty="0" smtClean="0"/>
              <a:t>The observed </a:t>
            </a:r>
            <a:r>
              <a:rPr lang="en-GB" altLang="en-US" dirty="0"/>
              <a:t>Decision </a:t>
            </a:r>
            <a:r>
              <a:rPr lang="en-GB" altLang="en-US" dirty="0" smtClean="0"/>
              <a:t>Strategies</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20837"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20838" name="Rectangle 6"/>
          <p:cNvSpPr>
            <a:spLocks noChangeArrowheads="1"/>
          </p:cNvSpPr>
          <p:nvPr/>
        </p:nvSpPr>
        <p:spPr bwMode="auto">
          <a:xfrm>
            <a:off x="503238" y="1949450"/>
            <a:ext cx="4284662" cy="360363"/>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20866" name="Group 34"/>
          <p:cNvGrpSpPr>
            <a:grpSpLocks/>
          </p:cNvGrpSpPr>
          <p:nvPr/>
        </p:nvGrpSpPr>
        <p:grpSpPr bwMode="auto">
          <a:xfrm>
            <a:off x="4695825" y="2708275"/>
            <a:ext cx="3981450" cy="2206625"/>
            <a:chOff x="2958" y="1706"/>
            <a:chExt cx="2508" cy="1390"/>
          </a:xfrm>
        </p:grpSpPr>
        <p:grpSp>
          <p:nvGrpSpPr>
            <p:cNvPr id="120840" name="Group 8"/>
            <p:cNvGrpSpPr>
              <a:grpSpLocks noChangeAspect="1"/>
            </p:cNvGrpSpPr>
            <p:nvPr/>
          </p:nvGrpSpPr>
          <p:grpSpPr bwMode="auto">
            <a:xfrm>
              <a:off x="2971" y="1706"/>
              <a:ext cx="2399" cy="1390"/>
              <a:chOff x="3061" y="1162"/>
              <a:chExt cx="2399" cy="1390"/>
            </a:xfrm>
          </p:grpSpPr>
          <p:sp>
            <p:nvSpPr>
              <p:cNvPr id="120841" name="AutoShape 9"/>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0842" name="Rectangle 10"/>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20843" name="Freeform 11"/>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20844" name="Freeform 12"/>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20845" name="Freeform 13"/>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20846" name="Freeform 14"/>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20847" name="Freeform 15"/>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20848" name="Freeform 16"/>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20849" name="Freeform 17"/>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20850" name="Freeform 18"/>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20851" name="Freeform 19"/>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20852" name="Freeform 20"/>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20853" name="Freeform 21"/>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20854" name="Rectangle 22"/>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20855" name="Rectangle 23"/>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20856" name="Rectangle 24"/>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20857" name="Rectangle 25"/>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20858" name="Rectangle 26"/>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20859" name="Rectangle 27"/>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20860" name="Text Box 28"/>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20861" name="Text Box 29"/>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20862" name="Text Box 30"/>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20863" name="Text Box 31"/>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20864" name="Text Box 32"/>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20865" name="Text Box 33"/>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39</a:t>
            </a:fld>
            <a:endParaRPr lang="en-GB"/>
          </a:p>
        </p:txBody>
      </p:sp>
    </p:spTree>
    <p:extLst>
      <p:ext uri="{BB962C8B-B14F-4D97-AF65-F5344CB8AC3E}">
        <p14:creationId xmlns:p14="http://schemas.microsoft.com/office/powerpoint/2010/main" val="23974827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083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083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083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083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083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083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083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083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20837">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2086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08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a:noFill/>
            <a:miter lim="800000"/>
            <a:headEnd/>
            <a:tailEnd/>
          </a:ln>
        </p:spPr>
        <p:txBody>
          <a:bodyPr>
            <a:normAutofit/>
          </a:bodyPr>
          <a:lstStyle/>
          <a:p>
            <a:pPr eaLnBrk="1" hangingPunct="1"/>
            <a:r>
              <a:rPr lang="it-IT" altLang="en-US" dirty="0" smtClean="0"/>
              <a:t>Consider the following problem</a:t>
            </a:r>
          </a:p>
        </p:txBody>
      </p:sp>
      <p:sp>
        <p:nvSpPr>
          <p:cNvPr id="52227" name="Rectangle 3"/>
          <p:cNvSpPr>
            <a:spLocks noGrp="1" noChangeArrowheads="1"/>
          </p:cNvSpPr>
          <p:nvPr>
            <p:ph idx="1"/>
          </p:nvPr>
        </p:nvSpPr>
        <p:spPr>
          <a:noFill/>
          <a:ln>
            <a:noFill/>
            <a:miter lim="800000"/>
            <a:headEnd/>
            <a:tailEnd/>
          </a:ln>
        </p:spPr>
        <p:txBody>
          <a:bodyPr/>
          <a:lstStyle/>
          <a:p>
            <a:pPr eaLnBrk="1" hangingPunct="1"/>
            <a:r>
              <a:rPr lang="it-IT" altLang="en-US" dirty="0" smtClean="0">
                <a:solidFill>
                  <a:srgbClr val="00FF00"/>
                </a:solidFill>
              </a:rPr>
              <a:t>Green</a:t>
            </a:r>
            <a:r>
              <a:rPr lang="it-IT" altLang="en-US" dirty="0" smtClean="0">
                <a:solidFill>
                  <a:srgbClr val="0066FF"/>
                </a:solidFill>
              </a:rPr>
              <a:t> </a:t>
            </a:r>
            <a:r>
              <a:rPr lang="it-IT" altLang="en-US" dirty="0" smtClean="0">
                <a:solidFill>
                  <a:schemeClr val="tx1"/>
                </a:solidFill>
              </a:rPr>
              <a:t>squares are Decision Nodes – at which the subject makes a move.</a:t>
            </a:r>
          </a:p>
          <a:p>
            <a:pPr eaLnBrk="1" hangingPunct="1"/>
            <a:r>
              <a:rPr lang="it-IT" altLang="en-US" dirty="0" smtClean="0">
                <a:solidFill>
                  <a:srgbClr val="FF3300"/>
                </a:solidFill>
              </a:rPr>
              <a:t>Red</a:t>
            </a:r>
            <a:r>
              <a:rPr lang="it-IT" altLang="en-US" dirty="0" smtClean="0">
                <a:solidFill>
                  <a:srgbClr val="0066FF"/>
                </a:solidFill>
              </a:rPr>
              <a:t> </a:t>
            </a:r>
            <a:r>
              <a:rPr lang="it-IT" altLang="en-US" dirty="0" smtClean="0">
                <a:solidFill>
                  <a:schemeClr val="tx1"/>
                </a:solidFill>
              </a:rPr>
              <a:t>squares are Chance Nodes – at which Nature moves: Up and Down with equal probability and independent of past moves.</a:t>
            </a:r>
          </a:p>
          <a:p>
            <a:pPr eaLnBrk="1" hangingPunct="1"/>
            <a:r>
              <a:rPr lang="it-IT" altLang="en-US" dirty="0" smtClean="0">
                <a:solidFill>
                  <a:schemeClr val="tx1"/>
                </a:solidFill>
              </a:rPr>
              <a:t>The nodes at the end are Payoff Nodes.</a:t>
            </a:r>
          </a:p>
          <a:p>
            <a:pPr eaLnBrk="1" hangingPunct="1"/>
            <a:r>
              <a:rPr lang="it-IT" altLang="en-US" dirty="0" smtClean="0">
                <a:solidFill>
                  <a:schemeClr val="tx1"/>
                </a:solidFill>
              </a:rPr>
              <a:t>You start at the left.</a:t>
            </a:r>
          </a:p>
        </p:txBody>
      </p:sp>
      <p:sp>
        <p:nvSpPr>
          <p:cNvPr id="2" name="Slide Number Placeholder 1"/>
          <p:cNvSpPr>
            <a:spLocks noGrp="1"/>
          </p:cNvSpPr>
          <p:nvPr>
            <p:ph type="sldNum" sz="quarter" idx="12"/>
          </p:nvPr>
        </p:nvSpPr>
        <p:spPr/>
        <p:txBody>
          <a:bodyPr/>
          <a:lstStyle/>
          <a:p>
            <a:fld id="{E72BDC46-6F47-4AB5-98F3-E57E0E1A91C5}" type="slidenum">
              <a:rPr lang="en-GB" smtClean="0"/>
              <a:t>4</a:t>
            </a:fld>
            <a:endParaRPr lang="en-GB"/>
          </a:p>
        </p:txBody>
      </p:sp>
    </p:spTree>
    <p:custDataLst>
      <p:tags r:id="rId1"/>
    </p:custDataLst>
    <p:extLst>
      <p:ext uri="{BB962C8B-B14F-4D97-AF65-F5344CB8AC3E}">
        <p14:creationId xmlns:p14="http://schemas.microsoft.com/office/powerpoint/2010/main" val="373878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22884" name="Rectangle 4"/>
          <p:cNvSpPr>
            <a:spLocks noGrp="1" noChangeArrowheads="1"/>
          </p:cNvSpPr>
          <p:nvPr>
            <p:ph type="title"/>
          </p:nvPr>
        </p:nvSpPr>
        <p:spPr>
          <a:xfrm>
            <a:off x="440870" y="404664"/>
            <a:ext cx="8260672" cy="1039427"/>
          </a:xfrm>
          <a:ln/>
        </p:spPr>
        <p:txBody>
          <a:bodyPr/>
          <a:lstStyle/>
          <a:p>
            <a:r>
              <a:rPr lang="en-GB" altLang="en-US" dirty="0"/>
              <a:t>The Decision Strategies</a:t>
            </a:r>
            <a:br>
              <a:rPr lang="en-GB" altLang="en-US" dirty="0"/>
            </a:br>
            <a:r>
              <a:rPr lang="en-GB" altLang="en-US" sz="2000" dirty="0"/>
              <a:t>Effort Minimizer / </a:t>
            </a:r>
            <a:r>
              <a:rPr lang="en-GB" altLang="en-US" sz="2000" dirty="0" err="1"/>
              <a:t>Ignorants</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22885"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a:t>do not check payoffs at all  </a:t>
            </a:r>
            <a:r>
              <a:rPr lang="en-GB" altLang="en-US" i="1"/>
              <a:t>or</a:t>
            </a:r>
            <a:r>
              <a:rPr lang="en-GB" altLang="en-US"/>
              <a:t/>
            </a:r>
            <a:br>
              <a:rPr lang="en-GB" altLang="en-US"/>
            </a:br>
            <a:r>
              <a:rPr lang="en-GB" altLang="en-US"/>
              <a:t>checked payoffs arbitrarily but ignored this information</a:t>
            </a:r>
          </a:p>
          <a:p>
            <a:pPr lvl="1">
              <a:lnSpc>
                <a:spcPct val="92000"/>
              </a:lnSpc>
              <a:buFont typeface="Wingdings" pitchFamily="2" charset="2"/>
              <a:buChar char="§"/>
            </a:pPr>
            <a:r>
              <a:rPr lang="en-GB" altLang="en-US" sz="1800"/>
              <a:t>few subjects: wrong decision on DL3 although they have checked the remaining two payoffs before</a:t>
            </a:r>
          </a:p>
          <a:p>
            <a:pPr lvl="1">
              <a:lnSpc>
                <a:spcPct val="92000"/>
              </a:lnSpc>
              <a:buFont typeface="Wingdings" pitchFamily="2" charset="2"/>
              <a:buChar char="ð"/>
            </a:pPr>
            <a:r>
              <a:rPr lang="en-GB" altLang="en-US" sz="1800"/>
              <a:t>some did not understand the task</a:t>
            </a:r>
          </a:p>
          <a:p>
            <a:pPr lvl="2">
              <a:lnSpc>
                <a:spcPct val="92000"/>
              </a:lnSpc>
              <a:buFont typeface="Wingdings" pitchFamily="2" charset="2"/>
              <a:buChar char="§"/>
            </a:pPr>
            <a:r>
              <a:rPr lang="en-GB" altLang="en-US"/>
              <a:t>Instructions</a:t>
            </a:r>
          </a:p>
          <a:p>
            <a:pPr lvl="2">
              <a:lnSpc>
                <a:spcPct val="92000"/>
              </a:lnSpc>
              <a:buFont typeface="Wingdings" pitchFamily="2" charset="2"/>
              <a:buChar char="§"/>
            </a:pPr>
            <a:r>
              <a:rPr lang="en-GB" altLang="en-US"/>
              <a:t>Hypothesis testing </a:t>
            </a:r>
          </a:p>
          <a:p>
            <a:pPr>
              <a:lnSpc>
                <a:spcPct val="92000"/>
              </a:lnSpc>
              <a:buFont typeface="Wingdings" pitchFamily="2" charset="2"/>
              <a:buChar char="§"/>
            </a:pPr>
            <a:r>
              <a:rPr lang="en-GB" altLang="en-US"/>
              <a:t>very fast</a:t>
            </a:r>
          </a:p>
          <a:p>
            <a:pPr>
              <a:lnSpc>
                <a:spcPct val="92000"/>
              </a:lnSpc>
              <a:buFont typeface="Wingdings" pitchFamily="2" charset="2"/>
              <a:buChar char="§"/>
            </a:pPr>
            <a:r>
              <a:rPr lang="en-GB" altLang="en-US"/>
              <a:t>almost no cognitive effort</a:t>
            </a:r>
          </a:p>
          <a:p>
            <a:pPr>
              <a:lnSpc>
                <a:spcPct val="92000"/>
              </a:lnSpc>
              <a:buFont typeface="Wingdings" pitchFamily="2" charset="2"/>
              <a:buChar char="§"/>
            </a:pPr>
            <a:r>
              <a:rPr lang="en-GB" altLang="en-US"/>
              <a:t>26 subjects (24%)</a:t>
            </a:r>
            <a:br>
              <a:rPr lang="en-GB" altLang="en-US"/>
            </a:br>
            <a:endParaRPr lang="en-GB" altLang="en-US" sz="800"/>
          </a:p>
          <a:p>
            <a:pPr>
              <a:lnSpc>
                <a:spcPct val="92000"/>
              </a:lnSpc>
              <a:buFont typeface="Wingdings" pitchFamily="2" charset="2"/>
              <a:buChar char="ð"/>
            </a:pPr>
            <a:r>
              <a:rPr lang="en-GB" altLang="en-US"/>
              <a:t>cost-benefit analysis </a:t>
            </a:r>
          </a:p>
          <a:p>
            <a:pPr>
              <a:lnSpc>
                <a:spcPct val="92000"/>
              </a:lnSpc>
              <a:buFont typeface="Wingdings" pitchFamily="2" charset="2"/>
              <a:buChar char="§"/>
            </a:pPr>
            <a:endParaRPr lang="en-GB" altLang="en-US"/>
          </a:p>
        </p:txBody>
      </p:sp>
      <p:sp>
        <p:nvSpPr>
          <p:cNvPr id="3" name="Slide Number Placeholder 2"/>
          <p:cNvSpPr>
            <a:spLocks noGrp="1"/>
          </p:cNvSpPr>
          <p:nvPr>
            <p:ph type="sldNum" sz="quarter" idx="12"/>
          </p:nvPr>
        </p:nvSpPr>
        <p:spPr/>
        <p:txBody>
          <a:bodyPr/>
          <a:lstStyle/>
          <a:p>
            <a:fld id="{E72BDC46-6F47-4AB5-98F3-E57E0E1A91C5}" type="slidenum">
              <a:rPr lang="en-GB" smtClean="0"/>
              <a:t>40</a:t>
            </a:fld>
            <a:endParaRPr lang="en-GB"/>
          </a:p>
        </p:txBody>
      </p:sp>
    </p:spTree>
    <p:extLst>
      <p:ext uri="{BB962C8B-B14F-4D97-AF65-F5344CB8AC3E}">
        <p14:creationId xmlns:p14="http://schemas.microsoft.com/office/powerpoint/2010/main" val="162406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88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88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288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288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288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288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288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288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2288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471848" y="404664"/>
            <a:ext cx="8260672" cy="1039427"/>
          </a:xfrm>
          <a:ln/>
        </p:spPr>
        <p:txBody>
          <a:bodyPr/>
          <a:lstStyle/>
          <a:p>
            <a:r>
              <a:rPr lang="en-GB" altLang="en-US"/>
              <a:t>The Decision Strategies</a:t>
            </a:r>
            <a:br>
              <a:rPr lang="en-GB" altLang="en-US"/>
            </a:br>
            <a:r>
              <a:rPr lang="en-GB" altLang="en-US" sz="2000"/>
              <a:t>Overview</a:t>
            </a:r>
            <a:endParaRPr lang="de-DE" altLang="en-US" sz="2000"/>
          </a:p>
        </p:txBody>
      </p:sp>
      <p:sp>
        <p:nvSpPr>
          <p:cNvPr id="2" name="Content Placeholder 1"/>
          <p:cNvSpPr>
            <a:spLocks noGrp="1"/>
          </p:cNvSpPr>
          <p:nvPr>
            <p:ph sz="half" idx="2"/>
          </p:nvPr>
        </p:nvSpPr>
        <p:spPr/>
        <p:txBody>
          <a:bodyPr/>
          <a:lstStyle/>
          <a:p>
            <a:endParaRPr lang="en-GB"/>
          </a:p>
        </p:txBody>
      </p:sp>
      <p:sp>
        <p:nvSpPr>
          <p:cNvPr id="161797"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61798" name="Rectangle 6"/>
          <p:cNvSpPr>
            <a:spLocks noChangeArrowheads="1"/>
          </p:cNvSpPr>
          <p:nvPr/>
        </p:nvSpPr>
        <p:spPr bwMode="auto">
          <a:xfrm>
            <a:off x="503238" y="2295525"/>
            <a:ext cx="4284662" cy="360363"/>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1826" name="Group 34"/>
          <p:cNvGrpSpPr>
            <a:grpSpLocks/>
          </p:cNvGrpSpPr>
          <p:nvPr/>
        </p:nvGrpSpPr>
        <p:grpSpPr bwMode="auto">
          <a:xfrm>
            <a:off x="4695825" y="2708275"/>
            <a:ext cx="3981450" cy="2206625"/>
            <a:chOff x="2958" y="1706"/>
            <a:chExt cx="2508" cy="1390"/>
          </a:xfrm>
        </p:grpSpPr>
        <p:grpSp>
          <p:nvGrpSpPr>
            <p:cNvPr id="161827" name="Group 35"/>
            <p:cNvGrpSpPr>
              <a:grpSpLocks noChangeAspect="1"/>
            </p:cNvGrpSpPr>
            <p:nvPr/>
          </p:nvGrpSpPr>
          <p:grpSpPr bwMode="auto">
            <a:xfrm>
              <a:off x="2971" y="1706"/>
              <a:ext cx="2399" cy="1390"/>
              <a:chOff x="3061" y="1162"/>
              <a:chExt cx="2399" cy="1390"/>
            </a:xfrm>
          </p:grpSpPr>
          <p:sp>
            <p:nvSpPr>
              <p:cNvPr id="161828"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1829"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61830"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61831"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61832"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61833"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61834"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61835"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61836"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61837"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61838"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61839"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61840"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61841"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61842"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61843"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61844"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61845"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61846"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61847"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61848"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61849"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61850"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61851"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61852"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41</a:t>
            </a:fld>
            <a:endParaRPr lang="en-GB"/>
          </a:p>
        </p:txBody>
      </p:sp>
    </p:spTree>
    <p:extLst>
      <p:ext uri="{BB962C8B-B14F-4D97-AF65-F5344CB8AC3E}">
        <p14:creationId xmlns:p14="http://schemas.microsoft.com/office/powerpoint/2010/main" val="41904773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17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8"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63844" name="Rectangle 4"/>
          <p:cNvSpPr>
            <a:spLocks noGrp="1" noChangeArrowheads="1"/>
          </p:cNvSpPr>
          <p:nvPr>
            <p:ph type="title"/>
          </p:nvPr>
        </p:nvSpPr>
        <p:spPr>
          <a:xfrm>
            <a:off x="626391" y="404664"/>
            <a:ext cx="8260672" cy="1039427"/>
          </a:xfrm>
          <a:ln/>
        </p:spPr>
        <p:txBody>
          <a:bodyPr/>
          <a:lstStyle/>
          <a:p>
            <a:r>
              <a:rPr lang="en-GB" altLang="en-US" dirty="0"/>
              <a:t>The Decision Strategies</a:t>
            </a:r>
            <a:br>
              <a:rPr lang="en-GB" altLang="en-US" dirty="0"/>
            </a:br>
            <a:r>
              <a:rPr lang="en-GB" altLang="en-US" sz="2000" dirty="0"/>
              <a:t>Backward </a:t>
            </a:r>
            <a:r>
              <a:rPr lang="en-GB" altLang="en-US" sz="2000" dirty="0" err="1"/>
              <a:t>Inducters</a:t>
            </a:r>
            <a:r>
              <a:rPr lang="en-GB" altLang="en-US" sz="2000" dirty="0"/>
              <a:t>: Overview</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63845"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a:t>Different degrees of Backward Induction </a:t>
            </a:r>
          </a:p>
          <a:p>
            <a:pPr>
              <a:lnSpc>
                <a:spcPct val="92000"/>
              </a:lnSpc>
              <a:buFont typeface="Wingdings" pitchFamily="2" charset="2"/>
              <a:buChar char="§"/>
            </a:pPr>
            <a:r>
              <a:rPr lang="en-GB" altLang="en-US"/>
              <a:t>three subgroups with different degrees of rational decision behaviour</a:t>
            </a:r>
          </a:p>
          <a:p>
            <a:pPr>
              <a:lnSpc>
                <a:spcPct val="92000"/>
              </a:lnSpc>
              <a:buFont typeface="Wingdings" pitchFamily="2" charset="2"/>
              <a:buChar char="§"/>
            </a:pPr>
            <a:r>
              <a:rPr lang="en-GB" altLang="en-US"/>
              <a:t>in common: tackle the decision problem backwards</a:t>
            </a:r>
          </a:p>
          <a:p>
            <a:pPr>
              <a:lnSpc>
                <a:spcPct val="92000"/>
              </a:lnSpc>
              <a:buFont typeface="Wingdings" pitchFamily="2" charset="2"/>
              <a:buChar char="§"/>
            </a:pPr>
            <a:r>
              <a:rPr lang="en-GB" altLang="en-US"/>
              <a:t>29  Backward Inductors                (31%)</a:t>
            </a:r>
          </a:p>
          <a:p>
            <a:pPr lvl="1">
              <a:lnSpc>
                <a:spcPct val="92000"/>
              </a:lnSpc>
              <a:buFont typeface="Wingdings" pitchFamily="2" charset="2"/>
              <a:buChar char="ð"/>
            </a:pPr>
            <a:r>
              <a:rPr lang="en-GB" altLang="en-US" sz="1800"/>
              <a:t>Rationalists:              11 subjects  (12%)</a:t>
            </a:r>
          </a:p>
          <a:p>
            <a:pPr lvl="1">
              <a:lnSpc>
                <a:spcPct val="92000"/>
              </a:lnSpc>
              <a:buFont typeface="Wingdings" pitchFamily="2" charset="2"/>
              <a:buChar char="ð"/>
            </a:pPr>
            <a:r>
              <a:rPr lang="en-GB" altLang="en-US" sz="1800"/>
              <a:t>Quasi-Rationalists:      3 subjects   (3%)</a:t>
            </a:r>
          </a:p>
          <a:p>
            <a:pPr lvl="1">
              <a:lnSpc>
                <a:spcPct val="92000"/>
              </a:lnSpc>
              <a:buFont typeface="Wingdings" pitchFamily="2" charset="2"/>
              <a:buChar char="ð"/>
            </a:pPr>
            <a:r>
              <a:rPr lang="en-GB" altLang="en-US" sz="1800"/>
              <a:t>Simplifier:                 15 subjects  (16%)</a:t>
            </a:r>
          </a:p>
          <a:p>
            <a:pPr>
              <a:lnSpc>
                <a:spcPct val="92000"/>
              </a:lnSpc>
              <a:buFont typeface="Wingdings" pitchFamily="2" charset="2"/>
              <a:buNone/>
            </a:pPr>
            <a:endParaRPr lang="en-GB" altLang="en-US"/>
          </a:p>
        </p:txBody>
      </p:sp>
      <p:sp>
        <p:nvSpPr>
          <p:cNvPr id="3" name="Slide Number Placeholder 2"/>
          <p:cNvSpPr>
            <a:spLocks noGrp="1"/>
          </p:cNvSpPr>
          <p:nvPr>
            <p:ph type="sldNum" sz="quarter" idx="12"/>
          </p:nvPr>
        </p:nvSpPr>
        <p:spPr/>
        <p:txBody>
          <a:bodyPr/>
          <a:lstStyle/>
          <a:p>
            <a:fld id="{E72BDC46-6F47-4AB5-98F3-E57E0E1A91C5}" type="slidenum">
              <a:rPr lang="en-GB" smtClean="0"/>
              <a:t>42</a:t>
            </a:fld>
            <a:endParaRPr lang="en-GB"/>
          </a:p>
        </p:txBody>
      </p:sp>
    </p:spTree>
    <p:extLst>
      <p:ext uri="{BB962C8B-B14F-4D97-AF65-F5344CB8AC3E}">
        <p14:creationId xmlns:p14="http://schemas.microsoft.com/office/powerpoint/2010/main" val="7329614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4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4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4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4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4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84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416603" y="476672"/>
            <a:ext cx="8260672" cy="971549"/>
          </a:xfrm>
          <a:ln/>
        </p:spPr>
        <p:txBody>
          <a:bodyPr/>
          <a:lstStyle/>
          <a:p>
            <a:r>
              <a:rPr lang="en-GB" altLang="en-US" dirty="0"/>
              <a:t>The Decision Strategies</a:t>
            </a:r>
            <a:br>
              <a:rPr lang="en-GB" altLang="en-US" dirty="0"/>
            </a:br>
            <a:r>
              <a:rPr lang="en-GB" altLang="en-US" sz="2000" dirty="0"/>
              <a:t>Overview</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86373"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86374" name="Rectangle 6"/>
          <p:cNvSpPr>
            <a:spLocks noChangeArrowheads="1"/>
          </p:cNvSpPr>
          <p:nvPr/>
        </p:nvSpPr>
        <p:spPr bwMode="auto">
          <a:xfrm>
            <a:off x="933450" y="2636838"/>
            <a:ext cx="2125663"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86402" name="Group 34"/>
          <p:cNvGrpSpPr>
            <a:grpSpLocks/>
          </p:cNvGrpSpPr>
          <p:nvPr/>
        </p:nvGrpSpPr>
        <p:grpSpPr bwMode="auto">
          <a:xfrm>
            <a:off x="4695825" y="2708275"/>
            <a:ext cx="3981450" cy="2206625"/>
            <a:chOff x="2958" y="1706"/>
            <a:chExt cx="2508" cy="1390"/>
          </a:xfrm>
        </p:grpSpPr>
        <p:grpSp>
          <p:nvGrpSpPr>
            <p:cNvPr id="186403" name="Group 35"/>
            <p:cNvGrpSpPr>
              <a:grpSpLocks noChangeAspect="1"/>
            </p:cNvGrpSpPr>
            <p:nvPr/>
          </p:nvGrpSpPr>
          <p:grpSpPr bwMode="auto">
            <a:xfrm>
              <a:off x="2971" y="1706"/>
              <a:ext cx="2399" cy="1390"/>
              <a:chOff x="3061" y="1162"/>
              <a:chExt cx="2399" cy="1390"/>
            </a:xfrm>
          </p:grpSpPr>
          <p:sp>
            <p:nvSpPr>
              <p:cNvPr id="186404"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6405"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6406"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86407"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86408"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86409"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86410"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86411"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86412"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86413"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86414"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86415"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86416"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86417"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86418"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86419"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86420"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86421"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86422"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86423"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86424"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86425"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86426"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86427"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86428"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43</a:t>
            </a:fld>
            <a:endParaRPr lang="en-GB"/>
          </a:p>
        </p:txBody>
      </p:sp>
    </p:spTree>
    <p:extLst>
      <p:ext uri="{BB962C8B-B14F-4D97-AF65-F5344CB8AC3E}">
        <p14:creationId xmlns:p14="http://schemas.microsoft.com/office/powerpoint/2010/main" val="417884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4"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65892" name="Rectangle 4"/>
          <p:cNvSpPr>
            <a:spLocks noGrp="1" noChangeArrowheads="1"/>
          </p:cNvSpPr>
          <p:nvPr>
            <p:ph type="title"/>
          </p:nvPr>
        </p:nvSpPr>
        <p:spPr>
          <a:xfrm>
            <a:off x="310128" y="404664"/>
            <a:ext cx="8260672" cy="1039427"/>
          </a:xfrm>
          <a:ln/>
        </p:spPr>
        <p:txBody>
          <a:bodyPr/>
          <a:lstStyle/>
          <a:p>
            <a:r>
              <a:rPr lang="en-GB" altLang="en-US"/>
              <a:t>The Decision Strategies</a:t>
            </a:r>
            <a:br>
              <a:rPr lang="en-GB" altLang="en-US"/>
            </a:br>
            <a:r>
              <a:rPr lang="en-GB" altLang="en-US" sz="2000"/>
              <a:t>Backward Inducters: The Rationalists</a:t>
            </a:r>
            <a:endParaRPr lang="de-DE" altLang="en-US" sz="2000"/>
          </a:p>
        </p:txBody>
      </p:sp>
      <p:pic>
        <p:nvPicPr>
          <p:cNvPr id="165894" name="Picture 6"/>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79950" y="1844675"/>
            <a:ext cx="4356100" cy="31670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GB"/>
          </a:p>
        </p:txBody>
      </p:sp>
      <p:sp>
        <p:nvSpPr>
          <p:cNvPr id="165893" name="Rectangle 5"/>
          <p:cNvSpPr>
            <a:spLocks noChangeArrowheads="1"/>
          </p:cNvSpPr>
          <p:nvPr/>
        </p:nvSpPr>
        <p:spPr bwMode="auto">
          <a:xfrm>
            <a:off x="323850" y="1844675"/>
            <a:ext cx="4103688"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800" b="1"/>
              <a:t>top-down</a:t>
            </a:r>
          </a:p>
          <a:p>
            <a:pPr lvl="1">
              <a:lnSpc>
                <a:spcPct val="92000"/>
              </a:lnSpc>
              <a:buFont typeface="Wingdings" pitchFamily="2" charset="2"/>
              <a:buChar char="ð"/>
            </a:pPr>
            <a:r>
              <a:rPr lang="en-GB" altLang="en-US" sz="1600"/>
              <a:t>starting point DL3</a:t>
            </a:r>
          </a:p>
          <a:p>
            <a:pPr lvl="1">
              <a:lnSpc>
                <a:spcPct val="92000"/>
              </a:lnSpc>
              <a:buFont typeface="Wingdings" pitchFamily="2" charset="2"/>
              <a:buChar char="ð"/>
            </a:pPr>
            <a:r>
              <a:rPr lang="en-GB" altLang="en-US" sz="1600" b="1"/>
              <a:t>either</a:t>
            </a:r>
            <a:r>
              <a:rPr lang="en-GB" altLang="en-US" sz="1600"/>
              <a:t> make a decision for every decision node on DL3</a:t>
            </a:r>
          </a:p>
          <a:p>
            <a:pPr lvl="1">
              <a:lnSpc>
                <a:spcPct val="92000"/>
              </a:lnSpc>
              <a:buFont typeface="Wingdings" pitchFamily="2" charset="2"/>
              <a:buChar char="ð"/>
            </a:pPr>
            <a:r>
              <a:rPr lang="en-GB" altLang="en-US" sz="1600" b="1"/>
              <a:t>or</a:t>
            </a:r>
            <a:r>
              <a:rPr lang="en-GB" altLang="en-US" sz="1600" i="1"/>
              <a:t> </a:t>
            </a:r>
            <a:r>
              <a:rPr lang="en-GB" altLang="en-US" sz="1600"/>
              <a:t>note the corresponding payoffs in the notepads on DL3 without a decision and infer the right decision from this entries for DL2</a:t>
            </a:r>
            <a:br>
              <a:rPr lang="en-GB" altLang="en-US" sz="1600"/>
            </a:br>
            <a:endParaRPr lang="en-GB" altLang="en-US" sz="700"/>
          </a:p>
          <a:p>
            <a:pPr>
              <a:lnSpc>
                <a:spcPct val="92000"/>
              </a:lnSpc>
              <a:buFont typeface="Wingdings" pitchFamily="2" charset="2"/>
              <a:buChar char="§"/>
            </a:pPr>
            <a:r>
              <a:rPr lang="en-GB" altLang="en-US" sz="1800"/>
              <a:t>21 decisions</a:t>
            </a:r>
            <a:endParaRPr lang="en-GB" altLang="en-US" sz="800"/>
          </a:p>
          <a:p>
            <a:pPr lvl="1">
              <a:lnSpc>
                <a:spcPct val="92000"/>
              </a:lnSpc>
              <a:buFont typeface="Wingdings" pitchFamily="2" charset="2"/>
              <a:buChar char="§"/>
            </a:pPr>
            <a:r>
              <a:rPr lang="en-GB" altLang="en-US" sz="1600" b="1"/>
              <a:t>some </a:t>
            </a:r>
            <a:r>
              <a:rPr lang="en-GB" altLang="en-US" sz="1600"/>
              <a:t>subjects use BI from the beginning </a:t>
            </a:r>
          </a:p>
          <a:p>
            <a:pPr lvl="2">
              <a:lnSpc>
                <a:spcPct val="92000"/>
              </a:lnSpc>
              <a:buFont typeface="Wingdings" pitchFamily="2" charset="2"/>
              <a:buChar char="ð"/>
            </a:pPr>
            <a:r>
              <a:rPr lang="en-GB" altLang="en-US"/>
              <a:t>Experience?</a:t>
            </a:r>
          </a:p>
          <a:p>
            <a:pPr lvl="1">
              <a:lnSpc>
                <a:spcPct val="92000"/>
              </a:lnSpc>
              <a:buFont typeface="Wingdings" pitchFamily="2" charset="2"/>
              <a:buChar char="§"/>
            </a:pPr>
            <a:r>
              <a:rPr lang="en-GB" altLang="en-US" sz="1600" b="1"/>
              <a:t>others</a:t>
            </a:r>
            <a:r>
              <a:rPr lang="en-GB" altLang="en-US" sz="1600"/>
              <a:t> work this strategy out</a:t>
            </a:r>
          </a:p>
          <a:p>
            <a:pPr lvl="2">
              <a:lnSpc>
                <a:spcPct val="92000"/>
              </a:lnSpc>
              <a:buFont typeface="Wingdings" pitchFamily="2" charset="2"/>
              <a:buChar char="ð"/>
            </a:pPr>
            <a:r>
              <a:rPr lang="en-GB" altLang="en-US"/>
              <a:t>recheck notepad entries</a:t>
            </a:r>
          </a:p>
          <a:p>
            <a:pPr lvl="2">
              <a:lnSpc>
                <a:spcPct val="92000"/>
              </a:lnSpc>
              <a:buFont typeface="Wingdings" pitchFamily="2" charset="2"/>
              <a:buChar char="ð"/>
            </a:pPr>
            <a:r>
              <a:rPr lang="en-GB" altLang="en-US"/>
              <a:t>make corrections</a:t>
            </a:r>
          </a:p>
          <a:p>
            <a:pPr>
              <a:lnSpc>
                <a:spcPct val="92000"/>
              </a:lnSpc>
              <a:buFont typeface="Wingdings" pitchFamily="2" charset="2"/>
              <a:buNone/>
            </a:pPr>
            <a:endParaRPr lang="en-GB" altLang="en-US" sz="1800"/>
          </a:p>
          <a:p>
            <a:pPr>
              <a:lnSpc>
                <a:spcPct val="92000"/>
              </a:lnSpc>
              <a:buFont typeface="Wingdings" pitchFamily="2" charset="2"/>
              <a:buChar char="§"/>
            </a:pPr>
            <a:endParaRPr lang="en-GB" altLang="en-US" sz="1800"/>
          </a:p>
          <a:p>
            <a:pPr>
              <a:lnSpc>
                <a:spcPct val="92000"/>
              </a:lnSpc>
              <a:buFont typeface="Wingdings" pitchFamily="2" charset="2"/>
              <a:buChar char="§"/>
            </a:pPr>
            <a:endParaRPr lang="en-GB" altLang="en-US" sz="1800"/>
          </a:p>
          <a:p>
            <a:pPr>
              <a:lnSpc>
                <a:spcPct val="92000"/>
              </a:lnSpc>
              <a:buFont typeface="Wingdings" pitchFamily="2" charset="2"/>
              <a:buChar char="§"/>
            </a:pPr>
            <a:endParaRPr lang="en-GB" altLang="en-US" sz="1800"/>
          </a:p>
          <a:p>
            <a:pPr>
              <a:lnSpc>
                <a:spcPct val="92000"/>
              </a:lnSpc>
              <a:buFont typeface="Wingdings" pitchFamily="2" charset="2"/>
              <a:buChar char="§"/>
            </a:pPr>
            <a:endParaRPr lang="en-GB" altLang="en-US" sz="1800" i="1"/>
          </a:p>
        </p:txBody>
      </p:sp>
      <p:sp>
        <p:nvSpPr>
          <p:cNvPr id="165896" name="AutoShape 8"/>
          <p:cNvSpPr>
            <a:spLocks noChangeArrowheads="1"/>
          </p:cNvSpPr>
          <p:nvPr/>
        </p:nvSpPr>
        <p:spPr bwMode="auto">
          <a:xfrm>
            <a:off x="5795963" y="1997075"/>
            <a:ext cx="215900" cy="792163"/>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897" name="AutoShape 9"/>
          <p:cNvSpPr>
            <a:spLocks noChangeArrowheads="1"/>
          </p:cNvSpPr>
          <p:nvPr/>
        </p:nvSpPr>
        <p:spPr bwMode="auto">
          <a:xfrm>
            <a:off x="6073775" y="1997075"/>
            <a:ext cx="215900" cy="792163"/>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898" name="AutoShape 10"/>
          <p:cNvSpPr>
            <a:spLocks noChangeArrowheads="1"/>
          </p:cNvSpPr>
          <p:nvPr/>
        </p:nvSpPr>
        <p:spPr bwMode="auto">
          <a:xfrm>
            <a:off x="6354763" y="1997075"/>
            <a:ext cx="215900" cy="792163"/>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65899" name="AutoShape 11"/>
          <p:cNvSpPr>
            <a:spLocks noChangeArrowheads="1"/>
          </p:cNvSpPr>
          <p:nvPr/>
        </p:nvSpPr>
        <p:spPr bwMode="auto">
          <a:xfrm>
            <a:off x="6621463" y="1997075"/>
            <a:ext cx="215900" cy="792163"/>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65900" name="AutoShape 12"/>
          <p:cNvSpPr>
            <a:spLocks/>
          </p:cNvSpPr>
          <p:nvPr/>
        </p:nvSpPr>
        <p:spPr bwMode="auto">
          <a:xfrm rot="5400000" flipV="1">
            <a:off x="6249987" y="2673351"/>
            <a:ext cx="144463" cy="792162"/>
          </a:xfrm>
          <a:prstGeom prst="rightBrace">
            <a:avLst>
              <a:gd name="adj1" fmla="val 137087"/>
              <a:gd name="adj2" fmla="val 50000"/>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01" name="AutoShape 13"/>
          <p:cNvSpPr>
            <a:spLocks noChangeArrowheads="1"/>
          </p:cNvSpPr>
          <p:nvPr/>
        </p:nvSpPr>
        <p:spPr bwMode="auto">
          <a:xfrm>
            <a:off x="6138863" y="3201988"/>
            <a:ext cx="358775" cy="576262"/>
          </a:xfrm>
          <a:prstGeom prst="downArrow">
            <a:avLst>
              <a:gd name="adj1" fmla="val 50000"/>
              <a:gd name="adj2" fmla="val 40155"/>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02" name="AutoShape 14"/>
          <p:cNvSpPr>
            <a:spLocks/>
          </p:cNvSpPr>
          <p:nvPr/>
        </p:nvSpPr>
        <p:spPr bwMode="auto">
          <a:xfrm rot="5400000" flipV="1">
            <a:off x="6710363" y="2528888"/>
            <a:ext cx="287337" cy="3240087"/>
          </a:xfrm>
          <a:prstGeom prst="rightBrace">
            <a:avLst>
              <a:gd name="adj1" fmla="val 281907"/>
              <a:gd name="adj2" fmla="val 50000"/>
            </a:avLst>
          </a:prstGeom>
          <a:noFill/>
          <a:ln w="15875">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903" name="AutoShape 15"/>
          <p:cNvSpPr>
            <a:spLocks noChangeArrowheads="1"/>
          </p:cNvSpPr>
          <p:nvPr/>
        </p:nvSpPr>
        <p:spPr bwMode="auto">
          <a:xfrm>
            <a:off x="6602413" y="4310063"/>
            <a:ext cx="503237" cy="576262"/>
          </a:xfrm>
          <a:prstGeom prst="downArrow">
            <a:avLst>
              <a:gd name="adj1" fmla="val 50000"/>
              <a:gd name="adj2" fmla="val 286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Slide Number Placeholder 2"/>
          <p:cNvSpPr>
            <a:spLocks noGrp="1"/>
          </p:cNvSpPr>
          <p:nvPr>
            <p:ph type="sldNum" sz="quarter" idx="12"/>
          </p:nvPr>
        </p:nvSpPr>
        <p:spPr/>
        <p:txBody>
          <a:bodyPr/>
          <a:lstStyle/>
          <a:p>
            <a:fld id="{E72BDC46-6F47-4AB5-98F3-E57E0E1A91C5}" type="slidenum">
              <a:rPr lang="en-GB" smtClean="0"/>
              <a:t>44</a:t>
            </a:fld>
            <a:endParaRPr lang="en-GB"/>
          </a:p>
        </p:txBody>
      </p:sp>
    </p:spTree>
    <p:extLst>
      <p:ext uri="{BB962C8B-B14F-4D97-AF65-F5344CB8AC3E}">
        <p14:creationId xmlns:p14="http://schemas.microsoft.com/office/powerpoint/2010/main" val="3981202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589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589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589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589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589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589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589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65893">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65893">
                                            <p:txEl>
                                              <p:pRg st="3" end="3"/>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590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590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5902"/>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5903"/>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165893">
                                            <p:txEl>
                                              <p:pRg st="4" end="4"/>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165893">
                                            <p:txEl>
                                              <p:pRg st="5" end="5"/>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65893">
                                            <p:txEl>
                                              <p:pRg st="6" end="6"/>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165893">
                                            <p:txEl>
                                              <p:pRg st="7" end="7"/>
                                            </p:txEl>
                                          </p:spTgt>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165893">
                                            <p:txEl>
                                              <p:pRg st="8" end="8"/>
                                            </p:txEl>
                                          </p:spTgt>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nodeType="clickEffect">
                                  <p:stCondLst>
                                    <p:cond delay="0"/>
                                  </p:stCondLst>
                                  <p:childTnLst>
                                    <p:set>
                                      <p:cBhvr>
                                        <p:cTn id="78" dur="1" fill="hold">
                                          <p:stCondLst>
                                            <p:cond delay="0"/>
                                          </p:stCondLst>
                                        </p:cTn>
                                        <p:tgtEl>
                                          <p:spTgt spid="16589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6" grpId="0" animBg="1"/>
      <p:bldP spid="165897" grpId="0" animBg="1"/>
      <p:bldP spid="165898" grpId="0" animBg="1"/>
      <p:bldP spid="165899" grpId="0" animBg="1"/>
      <p:bldP spid="165900" grpId="0" animBg="1"/>
      <p:bldP spid="165901" grpId="0" animBg="1"/>
      <p:bldP spid="165902" grpId="0" animBg="1"/>
      <p:bldP spid="165903"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264204" y="476672"/>
            <a:ext cx="8260672" cy="1039427"/>
          </a:xfrm>
          <a:ln/>
        </p:spPr>
        <p:txBody>
          <a:bodyPr/>
          <a:lstStyle/>
          <a:p>
            <a:r>
              <a:rPr lang="en-GB" altLang="en-US" dirty="0"/>
              <a:t>The Decision Strategies</a:t>
            </a:r>
            <a:br>
              <a:rPr lang="en-GB" altLang="en-US" dirty="0"/>
            </a:br>
            <a:r>
              <a:rPr lang="en-GB" altLang="en-US" sz="2000" dirty="0"/>
              <a:t>Overview</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88421"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88422" name="Rectangle 6"/>
          <p:cNvSpPr>
            <a:spLocks noChangeArrowheads="1"/>
          </p:cNvSpPr>
          <p:nvPr/>
        </p:nvSpPr>
        <p:spPr bwMode="auto">
          <a:xfrm>
            <a:off x="933450" y="2960688"/>
            <a:ext cx="2917825"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88450" name="Group 34"/>
          <p:cNvGrpSpPr>
            <a:grpSpLocks/>
          </p:cNvGrpSpPr>
          <p:nvPr/>
        </p:nvGrpSpPr>
        <p:grpSpPr bwMode="auto">
          <a:xfrm>
            <a:off x="4695825" y="2708275"/>
            <a:ext cx="3981450" cy="2206625"/>
            <a:chOff x="2958" y="1706"/>
            <a:chExt cx="2508" cy="1390"/>
          </a:xfrm>
        </p:grpSpPr>
        <p:grpSp>
          <p:nvGrpSpPr>
            <p:cNvPr id="188451" name="Group 35"/>
            <p:cNvGrpSpPr>
              <a:grpSpLocks noChangeAspect="1"/>
            </p:cNvGrpSpPr>
            <p:nvPr/>
          </p:nvGrpSpPr>
          <p:grpSpPr bwMode="auto">
            <a:xfrm>
              <a:off x="2971" y="1706"/>
              <a:ext cx="2399" cy="1390"/>
              <a:chOff x="3061" y="1162"/>
              <a:chExt cx="2399" cy="1390"/>
            </a:xfrm>
          </p:grpSpPr>
          <p:sp>
            <p:nvSpPr>
              <p:cNvPr id="188452"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8453"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88454"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88455"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88456"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88457"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88458"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88459"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88460"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88461"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88462"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88463"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88464"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88465"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88466"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88467"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88468"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88469"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88470"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88471"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88472"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88473"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88474"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88475"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88476"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45</a:t>
            </a:fld>
            <a:endParaRPr lang="en-GB"/>
          </a:p>
        </p:txBody>
      </p:sp>
    </p:spTree>
    <p:extLst>
      <p:ext uri="{BB962C8B-B14F-4D97-AF65-F5344CB8AC3E}">
        <p14:creationId xmlns:p14="http://schemas.microsoft.com/office/powerpoint/2010/main" val="8118004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84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2"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69988" name="Rectangle 4"/>
          <p:cNvSpPr>
            <a:spLocks noGrp="1" noChangeArrowheads="1"/>
          </p:cNvSpPr>
          <p:nvPr>
            <p:ph type="title"/>
          </p:nvPr>
        </p:nvSpPr>
        <p:spPr>
          <a:xfrm>
            <a:off x="541338" y="404664"/>
            <a:ext cx="8260672" cy="1039427"/>
          </a:xfrm>
          <a:ln/>
        </p:spPr>
        <p:txBody>
          <a:bodyPr/>
          <a:lstStyle/>
          <a:p>
            <a:r>
              <a:rPr lang="en-GB" altLang="en-US" dirty="0"/>
              <a:t>The Decision Strategies</a:t>
            </a:r>
            <a:br>
              <a:rPr lang="en-GB" altLang="en-US" dirty="0"/>
            </a:br>
            <a:r>
              <a:rPr lang="en-GB" altLang="en-US" sz="2000" dirty="0"/>
              <a:t>Backward </a:t>
            </a:r>
            <a:r>
              <a:rPr lang="en-GB" altLang="en-US" sz="2000" dirty="0" err="1"/>
              <a:t>Inducters</a:t>
            </a:r>
            <a:r>
              <a:rPr lang="en-GB" altLang="en-US" sz="2000" dirty="0"/>
              <a:t>: The Quasi-Rationalists</a:t>
            </a:r>
            <a:endParaRPr lang="de-DE" altLang="en-US" sz="2000" dirty="0"/>
          </a:p>
        </p:txBody>
      </p:sp>
      <p:pic>
        <p:nvPicPr>
          <p:cNvPr id="169992" name="Picture 8"/>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79950" y="1844675"/>
            <a:ext cx="4356100" cy="31670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GB"/>
          </a:p>
        </p:txBody>
      </p:sp>
      <p:sp>
        <p:nvSpPr>
          <p:cNvPr id="169989" name="Rectangle 5"/>
          <p:cNvSpPr>
            <a:spLocks noChangeArrowheads="1"/>
          </p:cNvSpPr>
          <p:nvPr/>
        </p:nvSpPr>
        <p:spPr bwMode="auto">
          <a:xfrm>
            <a:off x="541338" y="1916113"/>
            <a:ext cx="3886200" cy="3379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800" b="1"/>
              <a:t>top-down </a:t>
            </a:r>
          </a:p>
          <a:p>
            <a:pPr>
              <a:lnSpc>
                <a:spcPct val="92000"/>
              </a:lnSpc>
              <a:buFont typeface="Wingdings" pitchFamily="2" charset="2"/>
              <a:buChar char="§"/>
            </a:pPr>
            <a:r>
              <a:rPr lang="en-GB" altLang="en-US" sz="1800"/>
              <a:t>almost the same decision behaviour as ‘Rationalists’</a:t>
            </a:r>
          </a:p>
          <a:p>
            <a:pPr>
              <a:lnSpc>
                <a:spcPct val="92000"/>
              </a:lnSpc>
              <a:buFont typeface="Wingdings" pitchFamily="2" charset="2"/>
              <a:buChar char="§"/>
            </a:pPr>
            <a:r>
              <a:rPr lang="en-GB" altLang="en-US" sz="1800" b="1"/>
              <a:t>BUT</a:t>
            </a:r>
            <a:r>
              <a:rPr lang="en-GB" altLang="en-US" sz="1800"/>
              <a:t>: mistake on DL2</a:t>
            </a:r>
          </a:p>
          <a:p>
            <a:pPr lvl="1">
              <a:lnSpc>
                <a:spcPct val="92000"/>
              </a:lnSpc>
              <a:buFont typeface="Wingdings" pitchFamily="2" charset="2"/>
              <a:buChar char="ð"/>
            </a:pPr>
            <a:r>
              <a:rPr lang="en-GB" altLang="en-US" sz="1600"/>
              <a:t>take irrelevant information into account when inferring the decision for DL1</a:t>
            </a:r>
          </a:p>
          <a:p>
            <a:pPr lvl="1">
              <a:lnSpc>
                <a:spcPct val="92000"/>
              </a:lnSpc>
              <a:buFont typeface="Wingdings" pitchFamily="2" charset="2"/>
              <a:buNone/>
            </a:pPr>
            <a:endParaRPr lang="en-GB" altLang="en-US" sz="1600"/>
          </a:p>
          <a:p>
            <a:pPr>
              <a:lnSpc>
                <a:spcPct val="92000"/>
              </a:lnSpc>
              <a:buFont typeface="Wingdings" pitchFamily="2" charset="2"/>
              <a:buChar char="§"/>
            </a:pPr>
            <a:r>
              <a:rPr lang="en-GB" altLang="en-US" sz="1800"/>
              <a:t>only 3 subjects  (3%)</a:t>
            </a:r>
          </a:p>
          <a:p>
            <a:pPr lvl="1">
              <a:lnSpc>
                <a:spcPct val="92000"/>
              </a:lnSpc>
              <a:buFont typeface="Wingdings" pitchFamily="2" charset="2"/>
              <a:buChar char="ð"/>
            </a:pPr>
            <a:r>
              <a:rPr lang="en-GB" altLang="en-US" sz="1600"/>
              <a:t>do not know how to further reduce the information ?</a:t>
            </a:r>
          </a:p>
          <a:p>
            <a:pPr lvl="1">
              <a:lnSpc>
                <a:spcPct val="92000"/>
              </a:lnSpc>
              <a:buFont typeface="Wingdings" pitchFamily="2" charset="2"/>
              <a:buChar char="ð"/>
            </a:pPr>
            <a:r>
              <a:rPr lang="en-GB" altLang="en-US" sz="1600"/>
              <a:t>lack of attention / cognitive exhaustion ?</a:t>
            </a:r>
          </a:p>
          <a:p>
            <a:pPr>
              <a:lnSpc>
                <a:spcPct val="92000"/>
              </a:lnSpc>
              <a:buFont typeface="Wingdings" pitchFamily="2" charset="2"/>
              <a:buChar char="§"/>
            </a:pPr>
            <a:endParaRPr lang="en-GB" altLang="en-US" sz="1600"/>
          </a:p>
        </p:txBody>
      </p:sp>
      <p:grpSp>
        <p:nvGrpSpPr>
          <p:cNvPr id="170001" name="Group 17"/>
          <p:cNvGrpSpPr>
            <a:grpSpLocks/>
          </p:cNvGrpSpPr>
          <p:nvPr/>
        </p:nvGrpSpPr>
        <p:grpSpPr bwMode="auto">
          <a:xfrm>
            <a:off x="5795963" y="1997075"/>
            <a:ext cx="1041400" cy="792163"/>
            <a:chOff x="3651" y="1258"/>
            <a:chExt cx="656" cy="499"/>
          </a:xfrm>
        </p:grpSpPr>
        <p:sp>
          <p:nvSpPr>
            <p:cNvPr id="169993" name="AutoShape 9"/>
            <p:cNvSpPr>
              <a:spLocks noChangeArrowheads="1"/>
            </p:cNvSpPr>
            <p:nvPr/>
          </p:nvSpPr>
          <p:spPr bwMode="auto">
            <a:xfrm>
              <a:off x="365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94" name="AutoShape 10"/>
            <p:cNvSpPr>
              <a:spLocks noChangeArrowheads="1"/>
            </p:cNvSpPr>
            <p:nvPr/>
          </p:nvSpPr>
          <p:spPr bwMode="auto">
            <a:xfrm>
              <a:off x="3826"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95" name="AutoShape 11"/>
            <p:cNvSpPr>
              <a:spLocks noChangeArrowheads="1"/>
            </p:cNvSpPr>
            <p:nvPr/>
          </p:nvSpPr>
          <p:spPr bwMode="auto">
            <a:xfrm>
              <a:off x="4003"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69996" name="AutoShape 12"/>
            <p:cNvSpPr>
              <a:spLocks noChangeArrowheads="1"/>
            </p:cNvSpPr>
            <p:nvPr/>
          </p:nvSpPr>
          <p:spPr bwMode="auto">
            <a:xfrm>
              <a:off x="417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grpSp>
      <p:sp>
        <p:nvSpPr>
          <p:cNvPr id="169997" name="AutoShape 13"/>
          <p:cNvSpPr>
            <a:spLocks/>
          </p:cNvSpPr>
          <p:nvPr/>
        </p:nvSpPr>
        <p:spPr bwMode="auto">
          <a:xfrm rot="5400000" flipV="1">
            <a:off x="6249987" y="2673351"/>
            <a:ext cx="144463" cy="792162"/>
          </a:xfrm>
          <a:prstGeom prst="rightBrace">
            <a:avLst>
              <a:gd name="adj1" fmla="val 137087"/>
              <a:gd name="adj2" fmla="val 50000"/>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98" name="AutoShape 14"/>
          <p:cNvSpPr>
            <a:spLocks noChangeArrowheads="1"/>
          </p:cNvSpPr>
          <p:nvPr/>
        </p:nvSpPr>
        <p:spPr bwMode="auto">
          <a:xfrm>
            <a:off x="6138863" y="3201988"/>
            <a:ext cx="358775" cy="576262"/>
          </a:xfrm>
          <a:prstGeom prst="downArrow">
            <a:avLst>
              <a:gd name="adj1" fmla="val 50000"/>
              <a:gd name="adj2" fmla="val 40155"/>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99" name="Rectangle 15"/>
          <p:cNvSpPr>
            <a:spLocks noChangeArrowheads="1"/>
          </p:cNvSpPr>
          <p:nvPr/>
        </p:nvSpPr>
        <p:spPr bwMode="auto">
          <a:xfrm>
            <a:off x="5076825" y="3897313"/>
            <a:ext cx="3527425" cy="21590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0000" name="AutoShape 16"/>
          <p:cNvSpPr>
            <a:spLocks noChangeArrowheads="1"/>
          </p:cNvSpPr>
          <p:nvPr/>
        </p:nvSpPr>
        <p:spPr bwMode="auto">
          <a:xfrm>
            <a:off x="6602413" y="4310063"/>
            <a:ext cx="503237" cy="576262"/>
          </a:xfrm>
          <a:prstGeom prst="downArrow">
            <a:avLst>
              <a:gd name="adj1" fmla="val 50000"/>
              <a:gd name="adj2" fmla="val 286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Slide Number Placeholder 2"/>
          <p:cNvSpPr>
            <a:spLocks noGrp="1"/>
          </p:cNvSpPr>
          <p:nvPr>
            <p:ph type="sldNum" sz="quarter" idx="12"/>
          </p:nvPr>
        </p:nvSpPr>
        <p:spPr/>
        <p:txBody>
          <a:bodyPr/>
          <a:lstStyle/>
          <a:p>
            <a:fld id="{E72BDC46-6F47-4AB5-98F3-E57E0E1A91C5}" type="slidenum">
              <a:rPr lang="en-GB" smtClean="0"/>
              <a:t>46</a:t>
            </a:fld>
            <a:endParaRPr lang="en-GB"/>
          </a:p>
        </p:txBody>
      </p:sp>
    </p:spTree>
    <p:extLst>
      <p:ext uri="{BB962C8B-B14F-4D97-AF65-F5344CB8AC3E}">
        <p14:creationId xmlns:p14="http://schemas.microsoft.com/office/powerpoint/2010/main" val="23707106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99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998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999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000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999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999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69989">
                                            <p:txEl>
                                              <p:pRg st="2" end="2"/>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999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69989">
                                            <p:txEl>
                                              <p:pRg st="3" end="3"/>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000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69989">
                                            <p:txEl>
                                              <p:pRg st="5" end="5"/>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69989">
                                            <p:txEl>
                                              <p:pRg st="6" end="6"/>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16998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7" grpId="0" animBg="1"/>
      <p:bldP spid="169998" grpId="0" animBg="1"/>
      <p:bldP spid="169999" grpId="0" animBg="1"/>
      <p:bldP spid="170000" grpId="0" animBg="1"/>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416603" y="476672"/>
            <a:ext cx="8260672" cy="1039427"/>
          </a:xfrm>
          <a:ln/>
        </p:spPr>
        <p:txBody>
          <a:bodyPr/>
          <a:lstStyle/>
          <a:p>
            <a:r>
              <a:rPr lang="en-GB" altLang="en-US" dirty="0"/>
              <a:t>The Decision Strategies</a:t>
            </a:r>
            <a:br>
              <a:rPr lang="en-GB" altLang="en-US" dirty="0"/>
            </a:br>
            <a:r>
              <a:rPr lang="en-GB" altLang="en-US" sz="2000" dirty="0"/>
              <a:t>Overview</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90469"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90470" name="Rectangle 6"/>
          <p:cNvSpPr>
            <a:spLocks noChangeArrowheads="1"/>
          </p:cNvSpPr>
          <p:nvPr/>
        </p:nvSpPr>
        <p:spPr bwMode="auto">
          <a:xfrm>
            <a:off x="933450" y="3249613"/>
            <a:ext cx="2917825" cy="287337"/>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90498" name="Group 34"/>
          <p:cNvGrpSpPr>
            <a:grpSpLocks/>
          </p:cNvGrpSpPr>
          <p:nvPr/>
        </p:nvGrpSpPr>
        <p:grpSpPr bwMode="auto">
          <a:xfrm>
            <a:off x="4695825" y="2708275"/>
            <a:ext cx="3981450" cy="2206625"/>
            <a:chOff x="2958" y="1706"/>
            <a:chExt cx="2508" cy="1390"/>
          </a:xfrm>
        </p:grpSpPr>
        <p:grpSp>
          <p:nvGrpSpPr>
            <p:cNvPr id="190499" name="Group 35"/>
            <p:cNvGrpSpPr>
              <a:grpSpLocks noChangeAspect="1"/>
            </p:cNvGrpSpPr>
            <p:nvPr/>
          </p:nvGrpSpPr>
          <p:grpSpPr bwMode="auto">
            <a:xfrm>
              <a:off x="2971" y="1706"/>
              <a:ext cx="2399" cy="1390"/>
              <a:chOff x="3061" y="1162"/>
              <a:chExt cx="2399" cy="1390"/>
            </a:xfrm>
          </p:grpSpPr>
          <p:sp>
            <p:nvSpPr>
              <p:cNvPr id="190500"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0501"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0502"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90503"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90504"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90505"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90506"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90507"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90508"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90509"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90510"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90511"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90512"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90513"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90514"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90515"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90516"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90517"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90518"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90519"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90520"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90521"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90522"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90523"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90524"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47</a:t>
            </a:fld>
            <a:endParaRPr lang="en-GB"/>
          </a:p>
        </p:txBody>
      </p:sp>
    </p:spTree>
    <p:extLst>
      <p:ext uri="{BB962C8B-B14F-4D97-AF65-F5344CB8AC3E}">
        <p14:creationId xmlns:p14="http://schemas.microsoft.com/office/powerpoint/2010/main" val="2803375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04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0" grpId="0" animBg="1"/>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72036" name="Rectangle 4"/>
          <p:cNvSpPr>
            <a:spLocks noGrp="1" noChangeArrowheads="1"/>
          </p:cNvSpPr>
          <p:nvPr>
            <p:ph type="title"/>
          </p:nvPr>
        </p:nvSpPr>
        <p:spPr>
          <a:xfrm>
            <a:off x="374430" y="404664"/>
            <a:ext cx="8260672" cy="1039427"/>
          </a:xfrm>
          <a:ln/>
        </p:spPr>
        <p:txBody>
          <a:bodyPr/>
          <a:lstStyle/>
          <a:p>
            <a:r>
              <a:rPr lang="en-GB" altLang="en-US"/>
              <a:t>The Decision Strategies</a:t>
            </a:r>
            <a:br>
              <a:rPr lang="en-GB" altLang="en-US"/>
            </a:br>
            <a:r>
              <a:rPr lang="en-GB" altLang="en-US" sz="2000"/>
              <a:t>Backward Inducters: Simplifier – the desperates</a:t>
            </a:r>
            <a:endParaRPr lang="de-DE" altLang="en-US" sz="2000"/>
          </a:p>
        </p:txBody>
      </p:sp>
      <p:pic>
        <p:nvPicPr>
          <p:cNvPr id="172038" name="Picture 6"/>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79950" y="1844675"/>
            <a:ext cx="4356100" cy="31670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GB"/>
          </a:p>
        </p:txBody>
      </p:sp>
      <p:sp>
        <p:nvSpPr>
          <p:cNvPr id="172037" name="Rectangle 5"/>
          <p:cNvSpPr>
            <a:spLocks noChangeArrowheads="1"/>
          </p:cNvSpPr>
          <p:nvPr/>
        </p:nvSpPr>
        <p:spPr bwMode="auto">
          <a:xfrm>
            <a:off x="541338" y="1916113"/>
            <a:ext cx="3886200" cy="3379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b="1"/>
              <a:t>top-down</a:t>
            </a:r>
          </a:p>
          <a:p>
            <a:pPr lvl="1">
              <a:lnSpc>
                <a:spcPct val="92000"/>
              </a:lnSpc>
              <a:buFont typeface="Wingdings" pitchFamily="2" charset="2"/>
              <a:buChar char="ð"/>
            </a:pPr>
            <a:r>
              <a:rPr lang="en-GB" altLang="en-US" sz="1800"/>
              <a:t>backward induct the optimal decision until DL2</a:t>
            </a:r>
          </a:p>
          <a:p>
            <a:pPr>
              <a:lnSpc>
                <a:spcPct val="92000"/>
              </a:lnSpc>
              <a:buFont typeface="Wingdings" pitchFamily="2" charset="2"/>
              <a:buChar char="§"/>
            </a:pPr>
            <a:r>
              <a:rPr lang="en-GB" altLang="en-US"/>
              <a:t>get </a:t>
            </a:r>
            <a:r>
              <a:rPr lang="en-GB" altLang="en-US" b="1"/>
              <a:t>stuck</a:t>
            </a:r>
            <a:r>
              <a:rPr lang="en-GB" altLang="en-US"/>
              <a:t> on DL2</a:t>
            </a:r>
          </a:p>
          <a:p>
            <a:pPr lvl="1">
              <a:lnSpc>
                <a:spcPct val="92000"/>
              </a:lnSpc>
              <a:buFont typeface="Wingdings" pitchFamily="2" charset="2"/>
              <a:buChar char="ð"/>
            </a:pPr>
            <a:r>
              <a:rPr lang="en-GB" altLang="en-US" sz="1800"/>
              <a:t>apparently do not know how to further reduce the information</a:t>
            </a:r>
          </a:p>
          <a:p>
            <a:pPr lvl="1">
              <a:lnSpc>
                <a:spcPct val="92000"/>
              </a:lnSpc>
              <a:buFont typeface="Wingdings" pitchFamily="2" charset="2"/>
              <a:buChar char="ð"/>
            </a:pPr>
            <a:r>
              <a:rPr lang="en-GB" altLang="en-US" sz="1800" b="1"/>
              <a:t>bottom-up</a:t>
            </a:r>
            <a:r>
              <a:rPr lang="en-GB" altLang="en-US" sz="1800"/>
              <a:t>: take a ‘random’</a:t>
            </a:r>
            <a:r>
              <a:rPr lang="en-GB" altLang="en-US" sz="1800" b="1"/>
              <a:t> </a:t>
            </a:r>
            <a:r>
              <a:rPr lang="en-GB" altLang="en-US" sz="1800"/>
              <a:t>decision on DL1</a:t>
            </a:r>
          </a:p>
          <a:p>
            <a:pPr>
              <a:lnSpc>
                <a:spcPct val="92000"/>
              </a:lnSpc>
              <a:buFont typeface="Wingdings" pitchFamily="2" charset="2"/>
              <a:buChar char="§"/>
            </a:pPr>
            <a:r>
              <a:rPr lang="en-GB" altLang="en-US"/>
              <a:t>… subjects (… %)</a:t>
            </a:r>
            <a:endParaRPr lang="en-GB" altLang="en-US" b="1"/>
          </a:p>
        </p:txBody>
      </p:sp>
      <p:grpSp>
        <p:nvGrpSpPr>
          <p:cNvPr id="172039" name="Group 7"/>
          <p:cNvGrpSpPr>
            <a:grpSpLocks/>
          </p:cNvGrpSpPr>
          <p:nvPr/>
        </p:nvGrpSpPr>
        <p:grpSpPr bwMode="auto">
          <a:xfrm>
            <a:off x="5795963" y="2008188"/>
            <a:ext cx="1041400" cy="792162"/>
            <a:chOff x="3651" y="1258"/>
            <a:chExt cx="656" cy="499"/>
          </a:xfrm>
        </p:grpSpPr>
        <p:sp>
          <p:nvSpPr>
            <p:cNvPr id="172040" name="AutoShape 8"/>
            <p:cNvSpPr>
              <a:spLocks noChangeArrowheads="1"/>
            </p:cNvSpPr>
            <p:nvPr/>
          </p:nvSpPr>
          <p:spPr bwMode="auto">
            <a:xfrm>
              <a:off x="365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041" name="AutoShape 9"/>
            <p:cNvSpPr>
              <a:spLocks noChangeArrowheads="1"/>
            </p:cNvSpPr>
            <p:nvPr/>
          </p:nvSpPr>
          <p:spPr bwMode="auto">
            <a:xfrm>
              <a:off x="3826"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042" name="AutoShape 10"/>
            <p:cNvSpPr>
              <a:spLocks noChangeArrowheads="1"/>
            </p:cNvSpPr>
            <p:nvPr/>
          </p:nvSpPr>
          <p:spPr bwMode="auto">
            <a:xfrm>
              <a:off x="4003"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72043" name="AutoShape 11"/>
            <p:cNvSpPr>
              <a:spLocks noChangeArrowheads="1"/>
            </p:cNvSpPr>
            <p:nvPr/>
          </p:nvSpPr>
          <p:spPr bwMode="auto">
            <a:xfrm>
              <a:off x="417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grpSp>
      <p:sp>
        <p:nvSpPr>
          <p:cNvPr id="172044" name="AutoShape 12"/>
          <p:cNvSpPr>
            <a:spLocks/>
          </p:cNvSpPr>
          <p:nvPr/>
        </p:nvSpPr>
        <p:spPr bwMode="auto">
          <a:xfrm rot="5400000" flipV="1">
            <a:off x="6249988" y="2684463"/>
            <a:ext cx="144462" cy="792162"/>
          </a:xfrm>
          <a:prstGeom prst="rightBrace">
            <a:avLst>
              <a:gd name="adj1" fmla="val 137088"/>
              <a:gd name="adj2" fmla="val 50000"/>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045" name="AutoShape 13"/>
          <p:cNvSpPr>
            <a:spLocks noChangeArrowheads="1"/>
          </p:cNvSpPr>
          <p:nvPr/>
        </p:nvSpPr>
        <p:spPr bwMode="auto">
          <a:xfrm>
            <a:off x="6138863" y="3213100"/>
            <a:ext cx="358775" cy="576263"/>
          </a:xfrm>
          <a:prstGeom prst="downArrow">
            <a:avLst>
              <a:gd name="adj1" fmla="val 50000"/>
              <a:gd name="adj2" fmla="val 40155"/>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046" name="Rectangle 14"/>
          <p:cNvSpPr>
            <a:spLocks noChangeArrowheads="1"/>
          </p:cNvSpPr>
          <p:nvPr/>
        </p:nvSpPr>
        <p:spPr bwMode="auto">
          <a:xfrm>
            <a:off x="5076825" y="3897313"/>
            <a:ext cx="3527425" cy="215900"/>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2047" name="AutoShape 15"/>
          <p:cNvSpPr>
            <a:spLocks noChangeArrowheads="1"/>
          </p:cNvSpPr>
          <p:nvPr/>
        </p:nvSpPr>
        <p:spPr bwMode="auto">
          <a:xfrm flipV="1">
            <a:off x="6602413" y="4221163"/>
            <a:ext cx="503237" cy="576262"/>
          </a:xfrm>
          <a:prstGeom prst="downArrow">
            <a:avLst>
              <a:gd name="adj1" fmla="val 50000"/>
              <a:gd name="adj2" fmla="val 286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Slide Number Placeholder 2"/>
          <p:cNvSpPr>
            <a:spLocks noGrp="1"/>
          </p:cNvSpPr>
          <p:nvPr>
            <p:ph type="sldNum" sz="quarter" idx="12"/>
          </p:nvPr>
        </p:nvSpPr>
        <p:spPr/>
        <p:txBody>
          <a:bodyPr/>
          <a:lstStyle/>
          <a:p>
            <a:fld id="{E72BDC46-6F47-4AB5-98F3-E57E0E1A91C5}" type="slidenum">
              <a:rPr lang="en-GB" smtClean="0"/>
              <a:t>48</a:t>
            </a:fld>
            <a:endParaRPr lang="en-GB"/>
          </a:p>
        </p:txBody>
      </p:sp>
    </p:spTree>
    <p:extLst>
      <p:ext uri="{BB962C8B-B14F-4D97-AF65-F5344CB8AC3E}">
        <p14:creationId xmlns:p14="http://schemas.microsoft.com/office/powerpoint/2010/main" val="36282668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203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203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203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20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20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2045"/>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2046"/>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72037">
                                            <p:txEl>
                                              <p:pRg st="2" end="2"/>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72037">
                                            <p:txEl>
                                              <p:pRg st="3" end="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72037">
                                            <p:txEl>
                                              <p:pRg st="4" end="4"/>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204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720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4" grpId="0" animBg="1"/>
      <p:bldP spid="172045" grpId="0" animBg="1"/>
      <p:bldP spid="172046" grpId="0" animBg="1"/>
      <p:bldP spid="172047"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78180" name="Rectangle 4"/>
          <p:cNvSpPr>
            <a:spLocks noGrp="1" noChangeArrowheads="1"/>
          </p:cNvSpPr>
          <p:nvPr>
            <p:ph type="title"/>
          </p:nvPr>
        </p:nvSpPr>
        <p:spPr>
          <a:xfrm>
            <a:off x="541338" y="332656"/>
            <a:ext cx="8260672" cy="1111435"/>
          </a:xfrm>
          <a:ln/>
        </p:spPr>
        <p:txBody>
          <a:bodyPr/>
          <a:lstStyle/>
          <a:p>
            <a:r>
              <a:rPr lang="en-GB" altLang="en-US" dirty="0"/>
              <a:t>The Decision Strategies</a:t>
            </a:r>
            <a:br>
              <a:rPr lang="en-GB" altLang="en-US" dirty="0"/>
            </a:br>
            <a:r>
              <a:rPr lang="en-GB" altLang="en-US" sz="2000" dirty="0"/>
              <a:t>Backward </a:t>
            </a:r>
            <a:r>
              <a:rPr lang="en-GB" altLang="en-US" sz="2000" dirty="0" err="1"/>
              <a:t>Inducters</a:t>
            </a:r>
            <a:r>
              <a:rPr lang="en-GB" altLang="en-US" sz="2000" dirty="0"/>
              <a:t>: Simplifier – Effort &amp; Time Savers</a:t>
            </a:r>
            <a:endParaRPr lang="de-DE" altLang="en-US" sz="2000" dirty="0"/>
          </a:p>
        </p:txBody>
      </p:sp>
      <p:pic>
        <p:nvPicPr>
          <p:cNvPr id="178182" name="Picture 6"/>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79950" y="1844675"/>
            <a:ext cx="4356100" cy="31670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GB"/>
          </a:p>
        </p:txBody>
      </p:sp>
      <p:sp>
        <p:nvSpPr>
          <p:cNvPr id="178181" name="Rectangle 5"/>
          <p:cNvSpPr>
            <a:spLocks noChangeArrowheads="1"/>
          </p:cNvSpPr>
          <p:nvPr/>
        </p:nvSpPr>
        <p:spPr bwMode="auto">
          <a:xfrm>
            <a:off x="541338" y="1916113"/>
            <a:ext cx="3886200" cy="3379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a:t>first decision </a:t>
            </a:r>
            <a:r>
              <a:rPr lang="en-GB" altLang="en-US" b="1"/>
              <a:t>bottom-up</a:t>
            </a:r>
          </a:p>
          <a:p>
            <a:pPr lvl="1">
              <a:lnSpc>
                <a:spcPct val="92000"/>
              </a:lnSpc>
              <a:buFont typeface="Wingdings" pitchFamily="2" charset="2"/>
              <a:buChar char="ð"/>
            </a:pPr>
            <a:r>
              <a:rPr lang="en-GB" altLang="en-US" sz="1800"/>
              <a:t>made on DL1</a:t>
            </a:r>
          </a:p>
          <a:p>
            <a:pPr lvl="1">
              <a:lnSpc>
                <a:spcPct val="92000"/>
              </a:lnSpc>
              <a:buFont typeface="Wingdings" pitchFamily="2" charset="2"/>
              <a:buChar char="ð"/>
            </a:pPr>
            <a:r>
              <a:rPr lang="en-GB" altLang="en-US" sz="1800"/>
              <a:t>number of decisions reduced to 6</a:t>
            </a:r>
          </a:p>
          <a:p>
            <a:pPr>
              <a:lnSpc>
                <a:spcPct val="92000"/>
              </a:lnSpc>
              <a:buFont typeface="Wingdings" pitchFamily="2" charset="2"/>
              <a:buChar char="§"/>
            </a:pPr>
            <a:r>
              <a:rPr lang="en-GB" altLang="en-US"/>
              <a:t>remaining decisions </a:t>
            </a:r>
            <a:r>
              <a:rPr lang="en-GB" altLang="en-US" b="1"/>
              <a:t>top-down</a:t>
            </a:r>
          </a:p>
          <a:p>
            <a:pPr lvl="1">
              <a:lnSpc>
                <a:spcPct val="92000"/>
              </a:lnSpc>
              <a:buFont typeface="Wingdings" pitchFamily="2" charset="2"/>
              <a:buChar char="ð"/>
            </a:pPr>
            <a:r>
              <a:rPr lang="en-GB" altLang="en-US" sz="1800"/>
              <a:t>backward induct the optimal decisions for the remaining branches</a:t>
            </a:r>
            <a:br>
              <a:rPr lang="en-GB" altLang="en-US" sz="1800"/>
            </a:br>
            <a:endParaRPr lang="en-GB" altLang="en-US" sz="700"/>
          </a:p>
          <a:p>
            <a:pPr>
              <a:lnSpc>
                <a:spcPct val="92000"/>
              </a:lnSpc>
              <a:buFont typeface="Wingdings" pitchFamily="2" charset="2"/>
              <a:buChar char="§"/>
            </a:pPr>
            <a:r>
              <a:rPr lang="en-GB" altLang="en-US"/>
              <a:t>... subjects (…%)</a:t>
            </a:r>
            <a:endParaRPr lang="en-GB" altLang="en-US" b="1"/>
          </a:p>
        </p:txBody>
      </p:sp>
      <p:sp>
        <p:nvSpPr>
          <p:cNvPr id="178192" name="Rectangle 16"/>
          <p:cNvSpPr>
            <a:spLocks noChangeArrowheads="1"/>
          </p:cNvSpPr>
          <p:nvPr/>
        </p:nvSpPr>
        <p:spPr bwMode="auto">
          <a:xfrm>
            <a:off x="5724525" y="1844675"/>
            <a:ext cx="1152525" cy="2232025"/>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193" name="AutoShape 17"/>
          <p:cNvSpPr>
            <a:spLocks noChangeArrowheads="1"/>
          </p:cNvSpPr>
          <p:nvPr/>
        </p:nvSpPr>
        <p:spPr bwMode="auto">
          <a:xfrm flipV="1">
            <a:off x="6602413" y="4221163"/>
            <a:ext cx="503237" cy="576262"/>
          </a:xfrm>
          <a:prstGeom prst="downArrow">
            <a:avLst>
              <a:gd name="adj1" fmla="val 50000"/>
              <a:gd name="adj2" fmla="val 286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78194" name="Group 18"/>
          <p:cNvGrpSpPr>
            <a:grpSpLocks/>
          </p:cNvGrpSpPr>
          <p:nvPr/>
        </p:nvGrpSpPr>
        <p:grpSpPr bwMode="auto">
          <a:xfrm>
            <a:off x="5795963" y="2008188"/>
            <a:ext cx="1041400" cy="792162"/>
            <a:chOff x="3651" y="1258"/>
            <a:chExt cx="656" cy="499"/>
          </a:xfrm>
        </p:grpSpPr>
        <p:sp>
          <p:nvSpPr>
            <p:cNvPr id="178195" name="AutoShape 19"/>
            <p:cNvSpPr>
              <a:spLocks noChangeArrowheads="1"/>
            </p:cNvSpPr>
            <p:nvPr/>
          </p:nvSpPr>
          <p:spPr bwMode="auto">
            <a:xfrm>
              <a:off x="365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196" name="AutoShape 20"/>
            <p:cNvSpPr>
              <a:spLocks noChangeArrowheads="1"/>
            </p:cNvSpPr>
            <p:nvPr/>
          </p:nvSpPr>
          <p:spPr bwMode="auto">
            <a:xfrm>
              <a:off x="3826"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197" name="AutoShape 21"/>
            <p:cNvSpPr>
              <a:spLocks noChangeArrowheads="1"/>
            </p:cNvSpPr>
            <p:nvPr/>
          </p:nvSpPr>
          <p:spPr bwMode="auto">
            <a:xfrm>
              <a:off x="4003"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178198" name="AutoShape 22"/>
            <p:cNvSpPr>
              <a:spLocks noChangeArrowheads="1"/>
            </p:cNvSpPr>
            <p:nvPr/>
          </p:nvSpPr>
          <p:spPr bwMode="auto">
            <a:xfrm>
              <a:off x="4171" y="1258"/>
              <a:ext cx="136" cy="499"/>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grpSp>
      <p:sp>
        <p:nvSpPr>
          <p:cNvPr id="178199" name="AutoShape 23"/>
          <p:cNvSpPr>
            <a:spLocks/>
          </p:cNvSpPr>
          <p:nvPr/>
        </p:nvSpPr>
        <p:spPr bwMode="auto">
          <a:xfrm rot="5400000" flipV="1">
            <a:off x="6249988" y="2684463"/>
            <a:ext cx="144462" cy="792162"/>
          </a:xfrm>
          <a:prstGeom prst="rightBrace">
            <a:avLst>
              <a:gd name="adj1" fmla="val 137088"/>
              <a:gd name="adj2" fmla="val 50000"/>
            </a:avLst>
          </a:prstGeom>
          <a:noFill/>
          <a:ln w="19050">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78200" name="AutoShape 24"/>
          <p:cNvSpPr>
            <a:spLocks noChangeArrowheads="1"/>
          </p:cNvSpPr>
          <p:nvPr/>
        </p:nvSpPr>
        <p:spPr bwMode="auto">
          <a:xfrm>
            <a:off x="6138863" y="3213100"/>
            <a:ext cx="358775" cy="576263"/>
          </a:xfrm>
          <a:prstGeom prst="downArrow">
            <a:avLst>
              <a:gd name="adj1" fmla="val 50000"/>
              <a:gd name="adj2" fmla="val 40155"/>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Slide Number Placeholder 2"/>
          <p:cNvSpPr>
            <a:spLocks noGrp="1"/>
          </p:cNvSpPr>
          <p:nvPr>
            <p:ph type="sldNum" sz="quarter" idx="12"/>
          </p:nvPr>
        </p:nvSpPr>
        <p:spPr/>
        <p:txBody>
          <a:bodyPr/>
          <a:lstStyle/>
          <a:p>
            <a:fld id="{E72BDC46-6F47-4AB5-98F3-E57E0E1A91C5}" type="slidenum">
              <a:rPr lang="en-GB" smtClean="0"/>
              <a:t>49</a:t>
            </a:fld>
            <a:endParaRPr lang="en-GB"/>
          </a:p>
        </p:txBody>
      </p:sp>
    </p:spTree>
    <p:extLst>
      <p:ext uri="{BB962C8B-B14F-4D97-AF65-F5344CB8AC3E}">
        <p14:creationId xmlns:p14="http://schemas.microsoft.com/office/powerpoint/2010/main" val="20318652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818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818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818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819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819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8181">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8181">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78181">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78181">
                                            <p:txEl>
                                              <p:pRg st="4" end="4"/>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7819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819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820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818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92" grpId="0" animBg="1"/>
      <p:bldP spid="178193" grpId="0" animBg="1"/>
      <p:bldP spid="178199" grpId="0" animBg="1"/>
      <p:bldP spid="17820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47"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E72BDC46-6F47-4AB5-98F3-E57E0E1A91C5}" type="slidenum">
              <a:rPr lang="en-GB" smtClean="0"/>
              <a:t>5</a:t>
            </a:fld>
            <a:endParaRPr lang="en-GB"/>
          </a:p>
        </p:txBody>
      </p:sp>
    </p:spTree>
    <p:custDataLst>
      <p:tags r:id="rId1"/>
    </p:custDataLst>
    <p:extLst>
      <p:ext uri="{BB962C8B-B14F-4D97-AF65-F5344CB8AC3E}">
        <p14:creationId xmlns:p14="http://schemas.microsoft.com/office/powerpoint/2010/main" val="42906938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495819" y="404664"/>
            <a:ext cx="8260672" cy="1039427"/>
          </a:xfrm>
          <a:ln/>
        </p:spPr>
        <p:txBody>
          <a:bodyPr/>
          <a:lstStyle/>
          <a:p>
            <a:r>
              <a:rPr lang="en-GB" altLang="en-US" dirty="0"/>
              <a:t>The Decision Strategies</a:t>
            </a:r>
            <a:br>
              <a:rPr lang="en-GB" altLang="en-US" dirty="0"/>
            </a:br>
            <a:r>
              <a:rPr lang="en-GB" altLang="en-US" sz="2000" dirty="0"/>
              <a:t>Overview</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74085"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74086" name="Rectangle 6"/>
          <p:cNvSpPr>
            <a:spLocks noChangeArrowheads="1"/>
          </p:cNvSpPr>
          <p:nvPr/>
        </p:nvSpPr>
        <p:spPr bwMode="auto">
          <a:xfrm>
            <a:off x="503238" y="4040188"/>
            <a:ext cx="2773362" cy="360362"/>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74114" name="Group 34"/>
          <p:cNvGrpSpPr>
            <a:grpSpLocks/>
          </p:cNvGrpSpPr>
          <p:nvPr/>
        </p:nvGrpSpPr>
        <p:grpSpPr bwMode="auto">
          <a:xfrm>
            <a:off x="4695825" y="2708275"/>
            <a:ext cx="3981450" cy="2206625"/>
            <a:chOff x="2958" y="1706"/>
            <a:chExt cx="2508" cy="1390"/>
          </a:xfrm>
        </p:grpSpPr>
        <p:grpSp>
          <p:nvGrpSpPr>
            <p:cNvPr id="174115" name="Group 35"/>
            <p:cNvGrpSpPr>
              <a:grpSpLocks noChangeAspect="1"/>
            </p:cNvGrpSpPr>
            <p:nvPr/>
          </p:nvGrpSpPr>
          <p:grpSpPr bwMode="auto">
            <a:xfrm>
              <a:off x="2971" y="1706"/>
              <a:ext cx="2399" cy="1390"/>
              <a:chOff x="3061" y="1162"/>
              <a:chExt cx="2399" cy="1390"/>
            </a:xfrm>
          </p:grpSpPr>
          <p:sp>
            <p:nvSpPr>
              <p:cNvPr id="174116"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4117"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74118"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74119"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74120"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74121"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74122"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74123"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74124"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74125"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74126"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74127"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74128"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74129"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74130"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74131"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74132"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74133"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74134"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74135"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74136"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74137"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74138"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74139"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74140"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50</a:t>
            </a:fld>
            <a:endParaRPr lang="en-GB"/>
          </a:p>
        </p:txBody>
      </p:sp>
    </p:spTree>
    <p:extLst>
      <p:ext uri="{BB962C8B-B14F-4D97-AF65-F5344CB8AC3E}">
        <p14:creationId xmlns:p14="http://schemas.microsoft.com/office/powerpoint/2010/main" val="34961688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0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animBg="1"/>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82276" name="Rectangle 4"/>
          <p:cNvSpPr>
            <a:spLocks noGrp="1" noChangeArrowheads="1"/>
          </p:cNvSpPr>
          <p:nvPr>
            <p:ph type="title"/>
          </p:nvPr>
        </p:nvSpPr>
        <p:spPr>
          <a:xfrm>
            <a:off x="395536" y="404664"/>
            <a:ext cx="8260672" cy="1039427"/>
          </a:xfrm>
          <a:ln/>
        </p:spPr>
        <p:txBody>
          <a:bodyPr/>
          <a:lstStyle/>
          <a:p>
            <a:r>
              <a:rPr lang="en-GB" altLang="en-US" dirty="0"/>
              <a:t>The Decision Strategies</a:t>
            </a:r>
            <a:br>
              <a:rPr lang="en-GB" altLang="en-US" dirty="0"/>
            </a:br>
            <a:r>
              <a:rPr lang="en-GB" altLang="en-US" sz="2000" dirty="0"/>
              <a:t>Forward Worker</a:t>
            </a:r>
            <a:endParaRPr lang="de-DE" altLang="en-US" sz="2000" dirty="0"/>
          </a:p>
        </p:txBody>
      </p:sp>
      <p:pic>
        <p:nvPicPr>
          <p:cNvPr id="182278" name="Picture 6"/>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679950" y="1844675"/>
            <a:ext cx="4356100" cy="3167063"/>
          </a:xfrm>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Content Placeholder 1"/>
          <p:cNvSpPr>
            <a:spLocks noGrp="1"/>
          </p:cNvSpPr>
          <p:nvPr>
            <p:ph sz="half" idx="2"/>
          </p:nvPr>
        </p:nvSpPr>
        <p:spPr/>
        <p:txBody>
          <a:bodyPr/>
          <a:lstStyle/>
          <a:p>
            <a:endParaRPr lang="en-GB"/>
          </a:p>
        </p:txBody>
      </p:sp>
      <p:sp>
        <p:nvSpPr>
          <p:cNvPr id="182277" name="Rectangle 5"/>
          <p:cNvSpPr>
            <a:spLocks noChangeArrowheads="1"/>
          </p:cNvSpPr>
          <p:nvPr/>
        </p:nvSpPr>
        <p:spPr bwMode="auto">
          <a:xfrm>
            <a:off x="541338" y="1916113"/>
            <a:ext cx="3886200" cy="3379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800" b="1"/>
              <a:t>bottom-up</a:t>
            </a:r>
          </a:p>
          <a:p>
            <a:pPr lvl="1">
              <a:lnSpc>
                <a:spcPct val="92000"/>
              </a:lnSpc>
              <a:buFont typeface="Wingdings" pitchFamily="2" charset="2"/>
              <a:buChar char="§"/>
            </a:pPr>
            <a:r>
              <a:rPr lang="en-GB" altLang="en-US" sz="1400"/>
              <a:t>check (most of the) 64 payoffs</a:t>
            </a:r>
          </a:p>
          <a:p>
            <a:pPr lvl="2">
              <a:lnSpc>
                <a:spcPct val="92000"/>
              </a:lnSpc>
              <a:buFont typeface="Wingdings" pitchFamily="2" charset="2"/>
              <a:buChar char="ð"/>
            </a:pPr>
            <a:r>
              <a:rPr lang="en-GB" altLang="en-US"/>
              <a:t>make a move on DL1</a:t>
            </a:r>
          </a:p>
          <a:p>
            <a:pPr lvl="1">
              <a:lnSpc>
                <a:spcPct val="92000"/>
              </a:lnSpc>
              <a:buFont typeface="Wingdings" pitchFamily="2" charset="2"/>
              <a:buChar char="§"/>
            </a:pPr>
            <a:r>
              <a:rPr lang="en-GB" altLang="en-US" sz="1400"/>
              <a:t>check the remaining 16 payoffs</a:t>
            </a:r>
          </a:p>
          <a:p>
            <a:pPr lvl="2">
              <a:lnSpc>
                <a:spcPct val="92000"/>
              </a:lnSpc>
              <a:buFont typeface="Wingdings" pitchFamily="2" charset="2"/>
              <a:buChar char="ð"/>
            </a:pPr>
            <a:r>
              <a:rPr lang="en-GB" altLang="en-US"/>
              <a:t>make a move on DL2</a:t>
            </a:r>
          </a:p>
          <a:p>
            <a:pPr lvl="1">
              <a:lnSpc>
                <a:spcPct val="92000"/>
              </a:lnSpc>
              <a:buFont typeface="Wingdings" pitchFamily="2" charset="2"/>
              <a:buChar char="§"/>
            </a:pPr>
            <a:r>
              <a:rPr lang="en-GB" altLang="en-US" sz="1400"/>
              <a:t>check the remaining 4 payoffs</a:t>
            </a:r>
          </a:p>
          <a:p>
            <a:pPr lvl="2">
              <a:lnSpc>
                <a:spcPct val="92000"/>
              </a:lnSpc>
              <a:buFont typeface="Wingdings" pitchFamily="2" charset="2"/>
              <a:buChar char="ð"/>
            </a:pPr>
            <a:r>
              <a:rPr lang="en-GB" altLang="en-US"/>
              <a:t>make a move on DL3</a:t>
            </a:r>
            <a:br>
              <a:rPr lang="en-GB" altLang="en-US"/>
            </a:br>
            <a:endParaRPr lang="en-GB" altLang="en-US"/>
          </a:p>
          <a:p>
            <a:pPr>
              <a:lnSpc>
                <a:spcPct val="92000"/>
              </a:lnSpc>
              <a:buFont typeface="Wingdings" pitchFamily="2" charset="2"/>
              <a:buChar char="ð"/>
            </a:pPr>
            <a:r>
              <a:rPr lang="en-GB" altLang="en-US"/>
              <a:t>no decision is taken in advance!</a:t>
            </a:r>
          </a:p>
          <a:p>
            <a:pPr>
              <a:lnSpc>
                <a:spcPct val="92000"/>
              </a:lnSpc>
              <a:buFont typeface="Wingdings" pitchFamily="2" charset="2"/>
              <a:buChar char="ð"/>
            </a:pPr>
            <a:r>
              <a:rPr lang="en-GB" altLang="en-US"/>
              <a:t>decisions will only be made when subjects get to a decision node</a:t>
            </a:r>
            <a:br>
              <a:rPr lang="en-GB" altLang="en-US"/>
            </a:br>
            <a:endParaRPr lang="en-GB" altLang="en-US" sz="800"/>
          </a:p>
          <a:p>
            <a:pPr>
              <a:lnSpc>
                <a:spcPct val="92000"/>
              </a:lnSpc>
              <a:buFont typeface="Wingdings" pitchFamily="2" charset="2"/>
              <a:buChar char="§"/>
            </a:pPr>
            <a:r>
              <a:rPr lang="en-GB" altLang="en-US"/>
              <a:t>31 subjects (34%)</a:t>
            </a:r>
          </a:p>
          <a:p>
            <a:pPr>
              <a:lnSpc>
                <a:spcPct val="92000"/>
              </a:lnSpc>
              <a:buFont typeface="Wingdings" pitchFamily="2" charset="2"/>
              <a:buChar char="§"/>
            </a:pPr>
            <a:endParaRPr lang="en-GB" altLang="en-US"/>
          </a:p>
        </p:txBody>
      </p:sp>
      <p:sp>
        <p:nvSpPr>
          <p:cNvPr id="182280" name="AutoShape 8"/>
          <p:cNvSpPr>
            <a:spLocks noChangeArrowheads="1"/>
          </p:cNvSpPr>
          <p:nvPr/>
        </p:nvSpPr>
        <p:spPr bwMode="auto">
          <a:xfrm flipV="1">
            <a:off x="6602413" y="4221163"/>
            <a:ext cx="503237" cy="576262"/>
          </a:xfrm>
          <a:prstGeom prst="downArrow">
            <a:avLst>
              <a:gd name="adj1" fmla="val 50000"/>
              <a:gd name="adj2" fmla="val 286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2282" name="AutoShape 10"/>
          <p:cNvSpPr>
            <a:spLocks noChangeArrowheads="1"/>
          </p:cNvSpPr>
          <p:nvPr/>
        </p:nvSpPr>
        <p:spPr bwMode="auto">
          <a:xfrm flipV="1">
            <a:off x="6138863" y="3213100"/>
            <a:ext cx="358775" cy="576263"/>
          </a:xfrm>
          <a:prstGeom prst="downArrow">
            <a:avLst>
              <a:gd name="adj1" fmla="val 50000"/>
              <a:gd name="adj2" fmla="val 40155"/>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2283" name="AutoShape 11"/>
          <p:cNvSpPr>
            <a:spLocks noChangeArrowheads="1"/>
          </p:cNvSpPr>
          <p:nvPr/>
        </p:nvSpPr>
        <p:spPr bwMode="auto">
          <a:xfrm flipV="1">
            <a:off x="5795963" y="1997075"/>
            <a:ext cx="215900" cy="792163"/>
          </a:xfrm>
          <a:prstGeom prst="downArrow">
            <a:avLst>
              <a:gd name="adj1" fmla="val 50000"/>
              <a:gd name="adj2" fmla="val 91728"/>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2285" name="Oval 13"/>
          <p:cNvSpPr>
            <a:spLocks noChangeArrowheads="1"/>
          </p:cNvSpPr>
          <p:nvPr/>
        </p:nvSpPr>
        <p:spPr bwMode="auto">
          <a:xfrm>
            <a:off x="5724525" y="2889250"/>
            <a:ext cx="360363" cy="142875"/>
          </a:xfrm>
          <a:prstGeom prst="ellipse">
            <a:avLst/>
          </a:prstGeom>
          <a:noFill/>
          <a:ln w="15875">
            <a:solidFill>
              <a:srgbClr val="FF0000"/>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82287" name="Rectangle 15"/>
          <p:cNvSpPr>
            <a:spLocks noChangeArrowheads="1"/>
          </p:cNvSpPr>
          <p:nvPr/>
        </p:nvSpPr>
        <p:spPr bwMode="auto">
          <a:xfrm>
            <a:off x="5724525" y="1844675"/>
            <a:ext cx="1152525" cy="2232025"/>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 name="Slide Number Placeholder 2"/>
          <p:cNvSpPr>
            <a:spLocks noGrp="1"/>
          </p:cNvSpPr>
          <p:nvPr>
            <p:ph type="sldNum" sz="quarter" idx="12"/>
          </p:nvPr>
        </p:nvSpPr>
        <p:spPr/>
        <p:txBody>
          <a:bodyPr/>
          <a:lstStyle/>
          <a:p>
            <a:fld id="{E72BDC46-6F47-4AB5-98F3-E57E0E1A91C5}" type="slidenum">
              <a:rPr lang="en-GB" smtClean="0"/>
              <a:t>51</a:t>
            </a:fld>
            <a:endParaRPr lang="en-GB"/>
          </a:p>
        </p:txBody>
      </p:sp>
    </p:spTree>
    <p:extLst>
      <p:ext uri="{BB962C8B-B14F-4D97-AF65-F5344CB8AC3E}">
        <p14:creationId xmlns:p14="http://schemas.microsoft.com/office/powerpoint/2010/main" val="203502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227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227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227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2277">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2280"/>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228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82277">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2277">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228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228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82277">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2277">
                                            <p:txEl>
                                              <p:pRg st="6" end="6"/>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2283"/>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182277">
                                            <p:txEl>
                                              <p:pRg st="7" end="7"/>
                                            </p:txEl>
                                          </p:spTgt>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182277">
                                            <p:txEl>
                                              <p:pRg st="8" end="8"/>
                                            </p:txEl>
                                          </p:spTgt>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18227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80" grpId="0" animBg="1"/>
      <p:bldP spid="182282" grpId="0" animBg="1"/>
      <p:bldP spid="182283" grpId="0" animBg="1"/>
      <p:bldP spid="182285" grpId="0" animBg="1"/>
      <p:bldP spid="182287" grpId="0" animBg="1"/>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9896" name="Rectangle 24"/>
          <p:cNvSpPr>
            <a:spLocks noGrp="1" noChangeArrowheads="1"/>
          </p:cNvSpPr>
          <p:nvPr>
            <p:ph type="title"/>
          </p:nvPr>
        </p:nvSpPr>
        <p:spPr>
          <a:ln/>
        </p:spPr>
        <p:txBody>
          <a:bodyPr/>
          <a:lstStyle/>
          <a:p>
            <a:r>
              <a:rPr lang="en-GB" altLang="en-US"/>
              <a:t>The Decision Strategies </a:t>
            </a:r>
            <a:br>
              <a:rPr lang="en-GB" altLang="en-US"/>
            </a:br>
            <a:r>
              <a:rPr lang="en-GB" altLang="en-US" sz="2000"/>
              <a:t>Forward Worker: different groups</a:t>
            </a:r>
            <a:endParaRPr lang="de-DE" altLang="en-US" sz="2000"/>
          </a:p>
        </p:txBody>
      </p:sp>
      <p:grpSp>
        <p:nvGrpSpPr>
          <p:cNvPr id="79877" name="Group 5"/>
          <p:cNvGrpSpPr>
            <a:grpSpLocks/>
          </p:cNvGrpSpPr>
          <p:nvPr/>
        </p:nvGrpSpPr>
        <p:grpSpPr bwMode="auto">
          <a:xfrm>
            <a:off x="3779838" y="1843088"/>
            <a:ext cx="1584325" cy="431800"/>
            <a:chOff x="2245" y="935"/>
            <a:chExt cx="998" cy="272"/>
          </a:xfrm>
        </p:grpSpPr>
        <p:sp>
          <p:nvSpPr>
            <p:cNvPr id="79878" name="Rectangle 6"/>
            <p:cNvSpPr>
              <a:spLocks noChangeArrowheads="1"/>
            </p:cNvSpPr>
            <p:nvPr/>
          </p:nvSpPr>
          <p:spPr bwMode="auto">
            <a:xfrm>
              <a:off x="2245" y="935"/>
              <a:ext cx="998" cy="272"/>
            </a:xfrm>
            <a:prstGeom prst="rect">
              <a:avLst/>
            </a:prstGeom>
            <a:solidFill>
              <a:srgbClr val="00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79" name="Text Box 7"/>
            <p:cNvSpPr txBox="1">
              <a:spLocks noChangeArrowheads="1"/>
            </p:cNvSpPr>
            <p:nvPr/>
          </p:nvSpPr>
          <p:spPr bwMode="auto">
            <a:xfrm>
              <a:off x="2290" y="981"/>
              <a:ext cx="908" cy="19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1400" i="1"/>
                <a:t>Decision Level 1</a:t>
              </a:r>
            </a:p>
          </p:txBody>
        </p:sp>
      </p:grpSp>
      <p:cxnSp>
        <p:nvCxnSpPr>
          <p:cNvPr id="79891" name="AutoShape 19"/>
          <p:cNvCxnSpPr>
            <a:cxnSpLocks noChangeShapeType="1"/>
          </p:cNvCxnSpPr>
          <p:nvPr/>
        </p:nvCxnSpPr>
        <p:spPr bwMode="auto">
          <a:xfrm>
            <a:off x="7667625" y="2058988"/>
            <a:ext cx="1588" cy="900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888" name="AutoShape 16"/>
          <p:cNvCxnSpPr>
            <a:cxnSpLocks noChangeShapeType="1"/>
          </p:cNvCxnSpPr>
          <p:nvPr/>
        </p:nvCxnSpPr>
        <p:spPr bwMode="auto">
          <a:xfrm flipH="1">
            <a:off x="1476375" y="2058988"/>
            <a:ext cx="2232025" cy="1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892" name="AutoShape 20"/>
          <p:cNvCxnSpPr>
            <a:cxnSpLocks noChangeShapeType="1"/>
          </p:cNvCxnSpPr>
          <p:nvPr/>
        </p:nvCxnSpPr>
        <p:spPr bwMode="auto">
          <a:xfrm>
            <a:off x="1476375" y="2058988"/>
            <a:ext cx="1588" cy="900112"/>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902" name="AutoShape 30"/>
          <p:cNvCxnSpPr>
            <a:cxnSpLocks noChangeShapeType="1"/>
          </p:cNvCxnSpPr>
          <p:nvPr/>
        </p:nvCxnSpPr>
        <p:spPr bwMode="auto">
          <a:xfrm flipH="1">
            <a:off x="5435600" y="2060575"/>
            <a:ext cx="2232025"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905" name="Group 33"/>
          <p:cNvGrpSpPr>
            <a:grpSpLocks noChangeAspect="1"/>
          </p:cNvGrpSpPr>
          <p:nvPr/>
        </p:nvGrpSpPr>
        <p:grpSpPr bwMode="auto">
          <a:xfrm>
            <a:off x="250825" y="2997200"/>
            <a:ext cx="2519363" cy="1079500"/>
            <a:chOff x="158" y="1979"/>
            <a:chExt cx="1587" cy="680"/>
          </a:xfrm>
        </p:grpSpPr>
        <p:sp>
          <p:nvSpPr>
            <p:cNvPr id="79884" name="AutoShape 12"/>
            <p:cNvSpPr>
              <a:spLocks noChangeAspect="1" noChangeArrowheads="1"/>
            </p:cNvSpPr>
            <p:nvPr/>
          </p:nvSpPr>
          <p:spPr bwMode="auto">
            <a:xfrm>
              <a:off x="158" y="1979"/>
              <a:ext cx="1587" cy="680"/>
            </a:xfrm>
            <a:prstGeom prst="flowChartAlternateProcess">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5" name="Text Box 13"/>
            <p:cNvSpPr txBox="1">
              <a:spLocks noChangeAspect="1" noChangeArrowheads="1"/>
            </p:cNvSpPr>
            <p:nvPr/>
          </p:nvSpPr>
          <p:spPr bwMode="auto">
            <a:xfrm>
              <a:off x="204" y="2024"/>
              <a:ext cx="1451" cy="56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800" b="1">
                  <a:solidFill>
                    <a:schemeClr val="tx1"/>
                  </a:solidFill>
                </a:rPr>
                <a:t>F1</a:t>
              </a:r>
            </a:p>
            <a:p>
              <a:pPr algn="ctr">
                <a:spcBef>
                  <a:spcPct val="50000"/>
                </a:spcBef>
              </a:pPr>
              <a:r>
                <a:rPr lang="en-GB" altLang="en-US" sz="1400">
                  <a:solidFill>
                    <a:schemeClr val="tx1"/>
                  </a:solidFill>
                </a:rPr>
                <a:t>subjects with a specific decision criterion for DL1</a:t>
              </a:r>
            </a:p>
          </p:txBody>
        </p:sp>
      </p:grpSp>
      <p:grpSp>
        <p:nvGrpSpPr>
          <p:cNvPr id="79916" name="Group 44"/>
          <p:cNvGrpSpPr>
            <a:grpSpLocks/>
          </p:cNvGrpSpPr>
          <p:nvPr/>
        </p:nvGrpSpPr>
        <p:grpSpPr bwMode="auto">
          <a:xfrm>
            <a:off x="3132138" y="2347913"/>
            <a:ext cx="2700337" cy="1728787"/>
            <a:chOff x="1973" y="1479"/>
            <a:chExt cx="1701" cy="1089"/>
          </a:xfrm>
        </p:grpSpPr>
        <p:cxnSp>
          <p:nvCxnSpPr>
            <p:cNvPr id="79890" name="AutoShape 18"/>
            <p:cNvCxnSpPr>
              <a:cxnSpLocks noChangeShapeType="1"/>
            </p:cNvCxnSpPr>
            <p:nvPr/>
          </p:nvCxnSpPr>
          <p:spPr bwMode="auto">
            <a:xfrm>
              <a:off x="2880" y="1479"/>
              <a:ext cx="0" cy="385"/>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915" name="Group 43"/>
            <p:cNvGrpSpPr>
              <a:grpSpLocks/>
            </p:cNvGrpSpPr>
            <p:nvPr/>
          </p:nvGrpSpPr>
          <p:grpSpPr bwMode="auto">
            <a:xfrm>
              <a:off x="1973" y="1888"/>
              <a:ext cx="1701" cy="680"/>
              <a:chOff x="1973" y="1888"/>
              <a:chExt cx="1701" cy="680"/>
            </a:xfrm>
          </p:grpSpPr>
          <p:sp>
            <p:nvSpPr>
              <p:cNvPr id="79903" name="AutoShape 31"/>
              <p:cNvSpPr>
                <a:spLocks noChangeArrowheads="1"/>
              </p:cNvSpPr>
              <p:nvPr/>
            </p:nvSpPr>
            <p:spPr bwMode="auto">
              <a:xfrm>
                <a:off x="1973" y="1888"/>
                <a:ext cx="1700" cy="680"/>
              </a:xfrm>
              <a:prstGeom prst="flowChartAlternateProcess">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6" name="Text Box 14"/>
              <p:cNvSpPr txBox="1">
                <a:spLocks noChangeArrowheads="1"/>
              </p:cNvSpPr>
              <p:nvPr/>
            </p:nvSpPr>
            <p:spPr bwMode="auto">
              <a:xfrm>
                <a:off x="1973" y="1933"/>
                <a:ext cx="1701" cy="56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800" b="1" dirty="0">
                    <a:solidFill>
                      <a:schemeClr val="tx1"/>
                    </a:solidFill>
                  </a:rPr>
                  <a:t>F2</a:t>
                </a:r>
              </a:p>
              <a:p>
                <a:pPr algn="ctr">
                  <a:spcBef>
                    <a:spcPct val="50000"/>
                  </a:spcBef>
                </a:pPr>
                <a:r>
                  <a:rPr lang="en-GB" altLang="en-US" sz="1400" dirty="0">
                    <a:solidFill>
                      <a:schemeClr val="tx1"/>
                    </a:solidFill>
                  </a:rPr>
                  <a:t>subjects who change their decision criterion or work one out for DL1</a:t>
                </a:r>
              </a:p>
            </p:txBody>
          </p:sp>
        </p:grpSp>
      </p:grpSp>
      <p:grpSp>
        <p:nvGrpSpPr>
          <p:cNvPr id="79907" name="Group 35"/>
          <p:cNvGrpSpPr>
            <a:grpSpLocks/>
          </p:cNvGrpSpPr>
          <p:nvPr/>
        </p:nvGrpSpPr>
        <p:grpSpPr bwMode="auto">
          <a:xfrm>
            <a:off x="6373813" y="2997200"/>
            <a:ext cx="2519362" cy="1079500"/>
            <a:chOff x="4015" y="1979"/>
            <a:chExt cx="1587" cy="680"/>
          </a:xfrm>
        </p:grpSpPr>
        <p:sp>
          <p:nvSpPr>
            <p:cNvPr id="79904" name="AutoShape 32"/>
            <p:cNvSpPr>
              <a:spLocks noChangeArrowheads="1"/>
            </p:cNvSpPr>
            <p:nvPr/>
          </p:nvSpPr>
          <p:spPr bwMode="auto">
            <a:xfrm>
              <a:off x="4015" y="1979"/>
              <a:ext cx="1587" cy="680"/>
            </a:xfrm>
            <a:prstGeom prst="flowChartAlternateProcess">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9887" name="Text Box 15"/>
            <p:cNvSpPr txBox="1">
              <a:spLocks noChangeArrowheads="1"/>
            </p:cNvSpPr>
            <p:nvPr/>
          </p:nvSpPr>
          <p:spPr bwMode="auto">
            <a:xfrm>
              <a:off x="4105" y="2024"/>
              <a:ext cx="1451" cy="56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1800" b="1">
                  <a:solidFill>
                    <a:schemeClr val="tx1"/>
                  </a:solidFill>
                </a:rPr>
                <a:t>F3</a:t>
              </a:r>
            </a:p>
            <a:p>
              <a:pPr algn="ctr">
                <a:spcBef>
                  <a:spcPct val="50000"/>
                </a:spcBef>
              </a:pPr>
              <a:r>
                <a:rPr lang="en-GB" altLang="en-US" sz="1400">
                  <a:solidFill>
                    <a:schemeClr val="tx1"/>
                  </a:solidFill>
                </a:rPr>
                <a:t>subjects with no decision criterion for DL1</a:t>
              </a:r>
            </a:p>
          </p:txBody>
        </p:sp>
      </p:grpSp>
      <p:sp>
        <p:nvSpPr>
          <p:cNvPr id="79912" name="Rectangle 40"/>
          <p:cNvSpPr>
            <a:spLocks noChangeArrowheads="1"/>
          </p:cNvSpPr>
          <p:nvPr/>
        </p:nvSpPr>
        <p:spPr bwMode="auto">
          <a:xfrm>
            <a:off x="179388" y="4221163"/>
            <a:ext cx="2663825" cy="223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400"/>
              <a:t>consistent decision on every attempt</a:t>
            </a:r>
          </a:p>
          <a:p>
            <a:pPr>
              <a:lnSpc>
                <a:spcPct val="92000"/>
              </a:lnSpc>
              <a:buFont typeface="Wingdings" pitchFamily="2" charset="2"/>
              <a:buChar char="§"/>
            </a:pPr>
            <a:r>
              <a:rPr lang="en-GB" altLang="en-US" sz="1400"/>
              <a:t>heuristics:</a:t>
            </a:r>
            <a:endParaRPr lang="en-GB" altLang="en-US" sz="1400" b="1"/>
          </a:p>
          <a:p>
            <a:pPr lvl="1">
              <a:lnSpc>
                <a:spcPct val="92000"/>
              </a:lnSpc>
              <a:buFont typeface="Wingdings" pitchFamily="2" charset="2"/>
              <a:buChar char="ð"/>
            </a:pPr>
            <a:r>
              <a:rPr lang="en-GB" altLang="en-US" sz="1400"/>
              <a:t>avoid zero</a:t>
            </a:r>
          </a:p>
          <a:p>
            <a:pPr lvl="1">
              <a:lnSpc>
                <a:spcPct val="92000"/>
              </a:lnSpc>
              <a:buFont typeface="Wingdings" pitchFamily="2" charset="2"/>
              <a:buChar char="ð"/>
            </a:pPr>
            <a:r>
              <a:rPr lang="en-GB" altLang="en-US" sz="1400"/>
              <a:t>avoid small outcomes</a:t>
            </a:r>
          </a:p>
          <a:p>
            <a:pPr lvl="1">
              <a:lnSpc>
                <a:spcPct val="92000"/>
              </a:lnSpc>
              <a:buFont typeface="Wingdings" pitchFamily="2" charset="2"/>
              <a:buChar char="ð"/>
            </a:pPr>
            <a:r>
              <a:rPr lang="en-GB" altLang="en-US" sz="1400"/>
              <a:t>cut-off criteria</a:t>
            </a:r>
          </a:p>
          <a:p>
            <a:pPr lvl="1">
              <a:lnSpc>
                <a:spcPct val="92000"/>
              </a:lnSpc>
              <a:buFont typeface="Wingdings" pitchFamily="2" charset="2"/>
              <a:buChar char="ð"/>
            </a:pPr>
            <a:r>
              <a:rPr lang="en-GB" altLang="en-US" sz="1400"/>
              <a:t>maximum total sum of payoffs</a:t>
            </a:r>
          </a:p>
        </p:txBody>
      </p:sp>
      <p:sp>
        <p:nvSpPr>
          <p:cNvPr id="79913" name="Rectangle 41"/>
          <p:cNvSpPr>
            <a:spLocks noChangeArrowheads="1"/>
          </p:cNvSpPr>
          <p:nvPr/>
        </p:nvSpPr>
        <p:spPr bwMode="auto">
          <a:xfrm>
            <a:off x="3275013" y="4221163"/>
            <a:ext cx="2592387" cy="158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400"/>
              <a:t>systematic change of the decision criterion</a:t>
            </a:r>
            <a:endParaRPr lang="en-GB" altLang="en-US" sz="1400" b="1"/>
          </a:p>
          <a:p>
            <a:pPr lvl="1">
              <a:lnSpc>
                <a:spcPct val="92000"/>
              </a:lnSpc>
              <a:buFont typeface="Wingdings" pitchFamily="2" charset="2"/>
              <a:buChar char="ð"/>
            </a:pPr>
            <a:r>
              <a:rPr lang="en-GB" altLang="en-US" sz="1400"/>
              <a:t>seem to be aware that their decisions are suboptimal</a:t>
            </a:r>
          </a:p>
          <a:p>
            <a:pPr lvl="1">
              <a:lnSpc>
                <a:spcPct val="92000"/>
              </a:lnSpc>
              <a:buFont typeface="Wingdings" pitchFamily="2" charset="2"/>
              <a:buChar char="ð"/>
            </a:pPr>
            <a:r>
              <a:rPr lang="en-GB" altLang="en-US" sz="1400"/>
              <a:t>look for an improvement</a:t>
            </a:r>
          </a:p>
        </p:txBody>
      </p:sp>
      <p:sp>
        <p:nvSpPr>
          <p:cNvPr id="79914" name="Rectangle 42"/>
          <p:cNvSpPr>
            <a:spLocks noChangeArrowheads="1"/>
          </p:cNvSpPr>
          <p:nvPr/>
        </p:nvSpPr>
        <p:spPr bwMode="auto">
          <a:xfrm>
            <a:off x="6443663" y="4221163"/>
            <a:ext cx="2808287" cy="1008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sz="1400"/>
              <a:t>apparently  arbitrary changes of the first decision</a:t>
            </a:r>
          </a:p>
          <a:p>
            <a:pPr>
              <a:lnSpc>
                <a:spcPct val="92000"/>
              </a:lnSpc>
              <a:buFont typeface="Wingdings" pitchFamily="2" charset="2"/>
              <a:buChar char="§"/>
            </a:pPr>
            <a:r>
              <a:rPr lang="en-GB" altLang="en-US" sz="1400"/>
              <a:t>some try to randomize</a:t>
            </a:r>
            <a:endParaRPr lang="en-GB" altLang="en-US" sz="1400" b="1"/>
          </a:p>
        </p:txBody>
      </p:sp>
      <p:sp>
        <p:nvSpPr>
          <p:cNvPr id="2" name="Slide Number Placeholder 1"/>
          <p:cNvSpPr>
            <a:spLocks noGrp="1"/>
          </p:cNvSpPr>
          <p:nvPr>
            <p:ph type="sldNum" sz="quarter" idx="12"/>
          </p:nvPr>
        </p:nvSpPr>
        <p:spPr/>
        <p:txBody>
          <a:bodyPr/>
          <a:lstStyle/>
          <a:p>
            <a:fld id="{E72BDC46-6F47-4AB5-98F3-E57E0E1A91C5}" type="slidenum">
              <a:rPr lang="en-GB" smtClean="0"/>
              <a:t>52</a:t>
            </a:fld>
            <a:endParaRPr lang="en-GB"/>
          </a:p>
        </p:txBody>
      </p:sp>
    </p:spTree>
    <p:extLst>
      <p:ext uri="{BB962C8B-B14F-4D97-AF65-F5344CB8AC3E}">
        <p14:creationId xmlns:p14="http://schemas.microsoft.com/office/powerpoint/2010/main" val="38794507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989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90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91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9912">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9912">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9912">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9912">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9912">
                                            <p:txEl>
                                              <p:pRg st="5" end="5"/>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79916"/>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79913">
                                            <p:txEl>
                                              <p:pRg st="0" end="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79913">
                                            <p:txEl>
                                              <p:pRg st="1" end="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79913">
                                            <p:txEl>
                                              <p:pRg st="2" end="2"/>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7990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989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79907"/>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79914">
                                            <p:txEl>
                                              <p:pRg st="0" end="0"/>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799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89617" y="404664"/>
            <a:ext cx="8260672" cy="911974"/>
          </a:xfrm>
          <a:ln/>
        </p:spPr>
        <p:txBody>
          <a:bodyPr>
            <a:normAutofit fontScale="90000"/>
          </a:bodyPr>
          <a:lstStyle/>
          <a:p>
            <a:r>
              <a:rPr lang="en-GB" altLang="en-US"/>
              <a:t>The Decision Strategies</a:t>
            </a:r>
            <a:br>
              <a:rPr lang="en-GB" altLang="en-US"/>
            </a:br>
            <a:r>
              <a:rPr lang="en-GB" altLang="en-US" sz="2000"/>
              <a:t>Overview</a:t>
            </a:r>
            <a:endParaRPr lang="de-DE" altLang="en-US" sz="2000"/>
          </a:p>
        </p:txBody>
      </p:sp>
      <p:sp>
        <p:nvSpPr>
          <p:cNvPr id="2" name="Content Placeholder 1"/>
          <p:cNvSpPr>
            <a:spLocks noGrp="1"/>
          </p:cNvSpPr>
          <p:nvPr>
            <p:ph sz="half" idx="2"/>
          </p:nvPr>
        </p:nvSpPr>
        <p:spPr/>
        <p:txBody>
          <a:bodyPr/>
          <a:lstStyle/>
          <a:p>
            <a:endParaRPr lang="en-GB"/>
          </a:p>
        </p:txBody>
      </p:sp>
      <p:sp>
        <p:nvSpPr>
          <p:cNvPr id="192517"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AutoNum type="arabicPeriod"/>
            </a:pPr>
            <a:r>
              <a:rPr lang="en-GB" altLang="en-US"/>
              <a:t>Effort Minimizer / Ignorants</a:t>
            </a:r>
          </a:p>
          <a:p>
            <a:pPr>
              <a:lnSpc>
                <a:spcPct val="92000"/>
              </a:lnSpc>
              <a:buFont typeface="Wingdings" pitchFamily="2" charset="2"/>
              <a:buAutoNum type="arabicPeriod"/>
            </a:pPr>
            <a:r>
              <a:rPr lang="en-GB" altLang="en-US"/>
              <a:t>Backward Inducters </a:t>
            </a:r>
          </a:p>
          <a:p>
            <a:pPr lvl="1">
              <a:lnSpc>
                <a:spcPct val="92000"/>
              </a:lnSpc>
              <a:buFont typeface="Wingdings" pitchFamily="2" charset="2"/>
              <a:buChar char="§"/>
            </a:pPr>
            <a:r>
              <a:rPr lang="en-GB" altLang="en-US" sz="1800"/>
              <a:t>Rationalists </a:t>
            </a:r>
          </a:p>
          <a:p>
            <a:pPr lvl="1">
              <a:lnSpc>
                <a:spcPct val="92000"/>
              </a:lnSpc>
              <a:buFont typeface="Wingdings" pitchFamily="2" charset="2"/>
              <a:buChar char="§"/>
            </a:pPr>
            <a:r>
              <a:rPr lang="en-GB" altLang="en-US" sz="1800"/>
              <a:t>Quasi- Rationalists </a:t>
            </a:r>
          </a:p>
          <a:p>
            <a:pPr lvl="1">
              <a:lnSpc>
                <a:spcPct val="92000"/>
              </a:lnSpc>
              <a:buFont typeface="Wingdings" pitchFamily="2" charset="2"/>
              <a:buChar char="§"/>
            </a:pPr>
            <a:r>
              <a:rPr lang="en-GB" altLang="en-US" sz="1800"/>
              <a:t>Simplifier</a:t>
            </a:r>
          </a:p>
          <a:p>
            <a:pPr lvl="2">
              <a:lnSpc>
                <a:spcPct val="92000"/>
              </a:lnSpc>
              <a:buFont typeface="Wingdings" pitchFamily="2" charset="2"/>
              <a:buChar char="§"/>
            </a:pPr>
            <a:r>
              <a:rPr lang="en-GB" altLang="en-US"/>
              <a:t>Desperates</a:t>
            </a:r>
          </a:p>
          <a:p>
            <a:pPr lvl="2">
              <a:lnSpc>
                <a:spcPct val="92000"/>
              </a:lnSpc>
              <a:buFont typeface="Wingdings" pitchFamily="2" charset="2"/>
              <a:buChar char="§"/>
            </a:pPr>
            <a:r>
              <a:rPr lang="en-GB" altLang="en-US"/>
              <a:t>Effort &amp; Time Savers</a:t>
            </a:r>
          </a:p>
          <a:p>
            <a:pPr>
              <a:lnSpc>
                <a:spcPct val="92000"/>
              </a:lnSpc>
              <a:buFont typeface="Wingdings" pitchFamily="2" charset="2"/>
              <a:buAutoNum type="arabicPeriod" startAt="3"/>
            </a:pPr>
            <a:r>
              <a:rPr lang="en-GB" altLang="en-US"/>
              <a:t>Forward Worker</a:t>
            </a:r>
          </a:p>
          <a:p>
            <a:pPr>
              <a:lnSpc>
                <a:spcPct val="92000"/>
              </a:lnSpc>
              <a:buFont typeface="Wingdings" pitchFamily="2" charset="2"/>
              <a:buAutoNum type="arabicPeriod" startAt="3"/>
            </a:pPr>
            <a:r>
              <a:rPr lang="en-GB" altLang="en-US"/>
              <a:t>Strategy Mixers</a:t>
            </a:r>
          </a:p>
          <a:p>
            <a:pPr>
              <a:lnSpc>
                <a:spcPct val="92000"/>
              </a:lnSpc>
              <a:buFont typeface="Wingdings" pitchFamily="2" charset="2"/>
              <a:buNone/>
            </a:pPr>
            <a:endParaRPr lang="en-GB" altLang="en-US"/>
          </a:p>
        </p:txBody>
      </p:sp>
      <p:sp>
        <p:nvSpPr>
          <p:cNvPr id="192518" name="Rectangle 6"/>
          <p:cNvSpPr>
            <a:spLocks noChangeArrowheads="1"/>
          </p:cNvSpPr>
          <p:nvPr/>
        </p:nvSpPr>
        <p:spPr bwMode="auto">
          <a:xfrm>
            <a:off x="503238" y="4364038"/>
            <a:ext cx="2773362" cy="360362"/>
          </a:xfrm>
          <a:prstGeom prst="rect">
            <a:avLst/>
          </a:prstGeom>
          <a:noFill/>
          <a:ln w="1905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92546" name="Group 34"/>
          <p:cNvGrpSpPr>
            <a:grpSpLocks/>
          </p:cNvGrpSpPr>
          <p:nvPr/>
        </p:nvGrpSpPr>
        <p:grpSpPr bwMode="auto">
          <a:xfrm>
            <a:off x="4695825" y="2708275"/>
            <a:ext cx="3981450" cy="2206625"/>
            <a:chOff x="2958" y="1706"/>
            <a:chExt cx="2508" cy="1390"/>
          </a:xfrm>
        </p:grpSpPr>
        <p:grpSp>
          <p:nvGrpSpPr>
            <p:cNvPr id="192547" name="Group 35"/>
            <p:cNvGrpSpPr>
              <a:grpSpLocks noChangeAspect="1"/>
            </p:cNvGrpSpPr>
            <p:nvPr/>
          </p:nvGrpSpPr>
          <p:grpSpPr bwMode="auto">
            <a:xfrm>
              <a:off x="2971" y="1706"/>
              <a:ext cx="2399" cy="1390"/>
              <a:chOff x="3061" y="1162"/>
              <a:chExt cx="2399" cy="1390"/>
            </a:xfrm>
          </p:grpSpPr>
          <p:sp>
            <p:nvSpPr>
              <p:cNvPr id="192548" name="AutoShape 36"/>
              <p:cNvSpPr>
                <a:spLocks noChangeAspect="1" noChangeArrowheads="1" noTextEdit="1"/>
              </p:cNvSpPr>
              <p:nvPr/>
            </p:nvSpPr>
            <p:spPr bwMode="auto">
              <a:xfrm>
                <a:off x="3061" y="1162"/>
                <a:ext cx="2399" cy="1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2549" name="Rectangle 37"/>
              <p:cNvSpPr>
                <a:spLocks noChangeArrowheads="1"/>
              </p:cNvSpPr>
              <p:nvPr/>
            </p:nvSpPr>
            <p:spPr bwMode="auto">
              <a:xfrm>
                <a:off x="3085" y="1186"/>
                <a:ext cx="2351" cy="134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192550" name="Freeform 38"/>
              <p:cNvSpPr>
                <a:spLocks/>
              </p:cNvSpPr>
              <p:nvPr/>
            </p:nvSpPr>
            <p:spPr bwMode="auto">
              <a:xfrm>
                <a:off x="3752" y="1536"/>
                <a:ext cx="501" cy="204"/>
              </a:xfrm>
              <a:custGeom>
                <a:avLst/>
                <a:gdLst>
                  <a:gd name="T0" fmla="*/ 0 w 501"/>
                  <a:gd name="T1" fmla="*/ 44 h 204"/>
                  <a:gd name="T2" fmla="*/ 24 w 501"/>
                  <a:gd name="T3" fmla="*/ 39 h 204"/>
                  <a:gd name="T4" fmla="*/ 34 w 501"/>
                  <a:gd name="T5" fmla="*/ 39 h 204"/>
                  <a:gd name="T6" fmla="*/ 58 w 501"/>
                  <a:gd name="T7" fmla="*/ 34 h 204"/>
                  <a:gd name="T8" fmla="*/ 83 w 501"/>
                  <a:gd name="T9" fmla="*/ 29 h 204"/>
                  <a:gd name="T10" fmla="*/ 92 w 501"/>
                  <a:gd name="T11" fmla="*/ 29 h 204"/>
                  <a:gd name="T12" fmla="*/ 117 w 501"/>
                  <a:gd name="T13" fmla="*/ 25 h 204"/>
                  <a:gd name="T14" fmla="*/ 127 w 501"/>
                  <a:gd name="T15" fmla="*/ 25 h 204"/>
                  <a:gd name="T16" fmla="*/ 156 w 501"/>
                  <a:gd name="T17" fmla="*/ 20 h 204"/>
                  <a:gd name="T18" fmla="*/ 180 w 501"/>
                  <a:gd name="T19" fmla="*/ 15 h 204"/>
                  <a:gd name="T20" fmla="*/ 190 w 501"/>
                  <a:gd name="T21" fmla="*/ 15 h 204"/>
                  <a:gd name="T22" fmla="*/ 219 w 501"/>
                  <a:gd name="T23" fmla="*/ 15 h 204"/>
                  <a:gd name="T24" fmla="*/ 243 w 501"/>
                  <a:gd name="T25" fmla="*/ 10 h 204"/>
                  <a:gd name="T26" fmla="*/ 258 w 501"/>
                  <a:gd name="T27" fmla="*/ 10 h 204"/>
                  <a:gd name="T28" fmla="*/ 282 w 501"/>
                  <a:gd name="T29" fmla="*/ 5 h 204"/>
                  <a:gd name="T30" fmla="*/ 297 w 501"/>
                  <a:gd name="T31" fmla="*/ 5 h 204"/>
                  <a:gd name="T32" fmla="*/ 321 w 501"/>
                  <a:gd name="T33" fmla="*/ 5 h 204"/>
                  <a:gd name="T34" fmla="*/ 350 w 501"/>
                  <a:gd name="T35" fmla="*/ 5 h 204"/>
                  <a:gd name="T36" fmla="*/ 365 w 501"/>
                  <a:gd name="T37" fmla="*/ 0 h 204"/>
                  <a:gd name="T38" fmla="*/ 389 w 501"/>
                  <a:gd name="T39" fmla="*/ 0 h 204"/>
                  <a:gd name="T40" fmla="*/ 418 w 501"/>
                  <a:gd name="T41" fmla="*/ 0 h 204"/>
                  <a:gd name="T42" fmla="*/ 433 w 501"/>
                  <a:gd name="T43" fmla="*/ 0 h 204"/>
                  <a:gd name="T44" fmla="*/ 462 w 501"/>
                  <a:gd name="T45" fmla="*/ 0 h 204"/>
                  <a:gd name="T46" fmla="*/ 477 w 501"/>
                  <a:gd name="T47" fmla="*/ 0 h 204"/>
                  <a:gd name="T48" fmla="*/ 501 w 501"/>
                  <a:gd name="T49" fmla="*/ 0 h 204"/>
                  <a:gd name="T50" fmla="*/ 501 w 501"/>
                  <a:gd name="T51" fmla="*/ 204 h 204"/>
                  <a:gd name="T52" fmla="*/ 0 w 501"/>
                  <a:gd name="T53" fmla="*/ 4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01" h="204">
                    <a:moveTo>
                      <a:pt x="0" y="44"/>
                    </a:moveTo>
                    <a:lnTo>
                      <a:pt x="24" y="39"/>
                    </a:lnTo>
                    <a:lnTo>
                      <a:pt x="34" y="39"/>
                    </a:lnTo>
                    <a:lnTo>
                      <a:pt x="58" y="34"/>
                    </a:lnTo>
                    <a:lnTo>
                      <a:pt x="83" y="29"/>
                    </a:lnTo>
                    <a:lnTo>
                      <a:pt x="92" y="29"/>
                    </a:lnTo>
                    <a:lnTo>
                      <a:pt x="117" y="25"/>
                    </a:lnTo>
                    <a:lnTo>
                      <a:pt x="127" y="25"/>
                    </a:lnTo>
                    <a:lnTo>
                      <a:pt x="156" y="20"/>
                    </a:lnTo>
                    <a:lnTo>
                      <a:pt x="180" y="15"/>
                    </a:lnTo>
                    <a:lnTo>
                      <a:pt x="190" y="15"/>
                    </a:lnTo>
                    <a:lnTo>
                      <a:pt x="219" y="15"/>
                    </a:lnTo>
                    <a:lnTo>
                      <a:pt x="243" y="10"/>
                    </a:lnTo>
                    <a:lnTo>
                      <a:pt x="258" y="10"/>
                    </a:lnTo>
                    <a:lnTo>
                      <a:pt x="282" y="5"/>
                    </a:lnTo>
                    <a:lnTo>
                      <a:pt x="297" y="5"/>
                    </a:lnTo>
                    <a:lnTo>
                      <a:pt x="321" y="5"/>
                    </a:lnTo>
                    <a:lnTo>
                      <a:pt x="350" y="5"/>
                    </a:lnTo>
                    <a:lnTo>
                      <a:pt x="365" y="0"/>
                    </a:lnTo>
                    <a:lnTo>
                      <a:pt x="389" y="0"/>
                    </a:lnTo>
                    <a:lnTo>
                      <a:pt x="418" y="0"/>
                    </a:lnTo>
                    <a:lnTo>
                      <a:pt x="433" y="0"/>
                    </a:lnTo>
                    <a:lnTo>
                      <a:pt x="462" y="0"/>
                    </a:lnTo>
                    <a:lnTo>
                      <a:pt x="477" y="0"/>
                    </a:lnTo>
                    <a:lnTo>
                      <a:pt x="501" y="0"/>
                    </a:lnTo>
                    <a:lnTo>
                      <a:pt x="501" y="204"/>
                    </a:lnTo>
                    <a:lnTo>
                      <a:pt x="0" y="44"/>
                    </a:lnTo>
                    <a:close/>
                  </a:path>
                </a:pathLst>
              </a:custGeom>
              <a:solidFill>
                <a:srgbClr val="000080"/>
              </a:solidFill>
              <a:ln w="8001">
                <a:solidFill>
                  <a:srgbClr val="000000"/>
                </a:solidFill>
                <a:prstDash val="solid"/>
                <a:round/>
                <a:headEnd/>
                <a:tailEnd/>
              </a:ln>
            </p:spPr>
            <p:txBody>
              <a:bodyPr/>
              <a:lstStyle/>
              <a:p>
                <a:endParaRPr lang="en-GB"/>
              </a:p>
            </p:txBody>
          </p:sp>
          <p:sp>
            <p:nvSpPr>
              <p:cNvPr id="192551" name="Freeform 39"/>
              <p:cNvSpPr>
                <a:spLocks/>
              </p:cNvSpPr>
              <p:nvPr/>
            </p:nvSpPr>
            <p:spPr bwMode="auto">
              <a:xfrm>
                <a:off x="4934" y="1740"/>
                <a:ext cx="117" cy="326"/>
              </a:xfrm>
              <a:custGeom>
                <a:avLst/>
                <a:gdLst>
                  <a:gd name="T0" fmla="*/ 117 w 117"/>
                  <a:gd name="T1" fmla="*/ 0 h 326"/>
                  <a:gd name="T2" fmla="*/ 117 w 117"/>
                  <a:gd name="T3" fmla="*/ 5 h 326"/>
                  <a:gd name="T4" fmla="*/ 117 w 117"/>
                  <a:gd name="T5" fmla="*/ 10 h 326"/>
                  <a:gd name="T6" fmla="*/ 112 w 117"/>
                  <a:gd name="T7" fmla="*/ 15 h 326"/>
                  <a:gd name="T8" fmla="*/ 112 w 117"/>
                  <a:gd name="T9" fmla="*/ 25 h 326"/>
                  <a:gd name="T10" fmla="*/ 112 w 117"/>
                  <a:gd name="T11" fmla="*/ 25 h 326"/>
                  <a:gd name="T12" fmla="*/ 108 w 117"/>
                  <a:gd name="T13" fmla="*/ 34 h 326"/>
                  <a:gd name="T14" fmla="*/ 103 w 117"/>
                  <a:gd name="T15" fmla="*/ 39 h 326"/>
                  <a:gd name="T16" fmla="*/ 98 w 117"/>
                  <a:gd name="T17" fmla="*/ 44 h 326"/>
                  <a:gd name="T18" fmla="*/ 98 w 117"/>
                  <a:gd name="T19" fmla="*/ 49 h 326"/>
                  <a:gd name="T20" fmla="*/ 88 w 117"/>
                  <a:gd name="T21" fmla="*/ 54 h 326"/>
                  <a:gd name="T22" fmla="*/ 83 w 117"/>
                  <a:gd name="T23" fmla="*/ 59 h 326"/>
                  <a:gd name="T24" fmla="*/ 78 w 117"/>
                  <a:gd name="T25" fmla="*/ 64 h 326"/>
                  <a:gd name="T26" fmla="*/ 73 w 117"/>
                  <a:gd name="T27" fmla="*/ 68 h 326"/>
                  <a:gd name="T28" fmla="*/ 64 w 117"/>
                  <a:gd name="T29" fmla="*/ 73 h 326"/>
                  <a:gd name="T30" fmla="*/ 59 w 117"/>
                  <a:gd name="T31" fmla="*/ 78 h 326"/>
                  <a:gd name="T32" fmla="*/ 49 w 117"/>
                  <a:gd name="T33" fmla="*/ 88 h 326"/>
                  <a:gd name="T34" fmla="*/ 39 w 117"/>
                  <a:gd name="T35" fmla="*/ 88 h 326"/>
                  <a:gd name="T36" fmla="*/ 30 w 117"/>
                  <a:gd name="T37" fmla="*/ 98 h 326"/>
                  <a:gd name="T38" fmla="*/ 25 w 117"/>
                  <a:gd name="T39" fmla="*/ 98 h 326"/>
                  <a:gd name="T40" fmla="*/ 10 w 117"/>
                  <a:gd name="T41" fmla="*/ 107 h 326"/>
                  <a:gd name="T42" fmla="*/ 0 w 117"/>
                  <a:gd name="T43" fmla="*/ 107 h 326"/>
                  <a:gd name="T44" fmla="*/ 0 w 117"/>
                  <a:gd name="T45" fmla="*/ 326 h 326"/>
                  <a:gd name="T46" fmla="*/ 10 w 117"/>
                  <a:gd name="T47" fmla="*/ 326 h 326"/>
                  <a:gd name="T48" fmla="*/ 25 w 117"/>
                  <a:gd name="T49" fmla="*/ 316 h 326"/>
                  <a:gd name="T50" fmla="*/ 30 w 117"/>
                  <a:gd name="T51" fmla="*/ 316 h 326"/>
                  <a:gd name="T52" fmla="*/ 39 w 117"/>
                  <a:gd name="T53" fmla="*/ 307 h 326"/>
                  <a:gd name="T54" fmla="*/ 49 w 117"/>
                  <a:gd name="T55" fmla="*/ 307 h 326"/>
                  <a:gd name="T56" fmla="*/ 59 w 117"/>
                  <a:gd name="T57" fmla="*/ 297 h 326"/>
                  <a:gd name="T58" fmla="*/ 64 w 117"/>
                  <a:gd name="T59" fmla="*/ 292 h 326"/>
                  <a:gd name="T60" fmla="*/ 73 w 117"/>
                  <a:gd name="T61" fmla="*/ 287 h 326"/>
                  <a:gd name="T62" fmla="*/ 78 w 117"/>
                  <a:gd name="T63" fmla="*/ 282 h 326"/>
                  <a:gd name="T64" fmla="*/ 83 w 117"/>
                  <a:gd name="T65" fmla="*/ 277 h 326"/>
                  <a:gd name="T66" fmla="*/ 88 w 117"/>
                  <a:gd name="T67" fmla="*/ 273 h 326"/>
                  <a:gd name="T68" fmla="*/ 98 w 117"/>
                  <a:gd name="T69" fmla="*/ 268 h 326"/>
                  <a:gd name="T70" fmla="*/ 98 w 117"/>
                  <a:gd name="T71" fmla="*/ 263 h 326"/>
                  <a:gd name="T72" fmla="*/ 103 w 117"/>
                  <a:gd name="T73" fmla="*/ 258 h 326"/>
                  <a:gd name="T74" fmla="*/ 108 w 117"/>
                  <a:gd name="T75" fmla="*/ 253 h 326"/>
                  <a:gd name="T76" fmla="*/ 112 w 117"/>
                  <a:gd name="T77" fmla="*/ 243 h 326"/>
                  <a:gd name="T78" fmla="*/ 112 w 117"/>
                  <a:gd name="T79" fmla="*/ 243 h 326"/>
                  <a:gd name="T80" fmla="*/ 112 w 117"/>
                  <a:gd name="T81" fmla="*/ 234 h 326"/>
                  <a:gd name="T82" fmla="*/ 117 w 117"/>
                  <a:gd name="T83" fmla="*/ 229 h 326"/>
                  <a:gd name="T84" fmla="*/ 117 w 117"/>
                  <a:gd name="T85" fmla="*/ 224 h 326"/>
                  <a:gd name="T86" fmla="*/ 117 w 117"/>
                  <a:gd name="T87" fmla="*/ 219 h 326"/>
                  <a:gd name="T88" fmla="*/ 117 w 117"/>
                  <a:gd name="T8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7" h="326">
                    <a:moveTo>
                      <a:pt x="117" y="0"/>
                    </a:moveTo>
                    <a:lnTo>
                      <a:pt x="117" y="5"/>
                    </a:lnTo>
                    <a:lnTo>
                      <a:pt x="117" y="10"/>
                    </a:lnTo>
                    <a:lnTo>
                      <a:pt x="112" y="15"/>
                    </a:lnTo>
                    <a:lnTo>
                      <a:pt x="112" y="25"/>
                    </a:lnTo>
                    <a:lnTo>
                      <a:pt x="112" y="25"/>
                    </a:lnTo>
                    <a:lnTo>
                      <a:pt x="108" y="34"/>
                    </a:lnTo>
                    <a:lnTo>
                      <a:pt x="103" y="39"/>
                    </a:lnTo>
                    <a:lnTo>
                      <a:pt x="98" y="44"/>
                    </a:lnTo>
                    <a:lnTo>
                      <a:pt x="98" y="49"/>
                    </a:lnTo>
                    <a:lnTo>
                      <a:pt x="88" y="54"/>
                    </a:lnTo>
                    <a:lnTo>
                      <a:pt x="83" y="59"/>
                    </a:lnTo>
                    <a:lnTo>
                      <a:pt x="78" y="64"/>
                    </a:lnTo>
                    <a:lnTo>
                      <a:pt x="73" y="68"/>
                    </a:lnTo>
                    <a:lnTo>
                      <a:pt x="64" y="73"/>
                    </a:lnTo>
                    <a:lnTo>
                      <a:pt x="59" y="78"/>
                    </a:lnTo>
                    <a:lnTo>
                      <a:pt x="49" y="88"/>
                    </a:lnTo>
                    <a:lnTo>
                      <a:pt x="39" y="88"/>
                    </a:lnTo>
                    <a:lnTo>
                      <a:pt x="30" y="98"/>
                    </a:lnTo>
                    <a:lnTo>
                      <a:pt x="25" y="98"/>
                    </a:lnTo>
                    <a:lnTo>
                      <a:pt x="10" y="107"/>
                    </a:lnTo>
                    <a:lnTo>
                      <a:pt x="0" y="107"/>
                    </a:lnTo>
                    <a:lnTo>
                      <a:pt x="0" y="326"/>
                    </a:lnTo>
                    <a:lnTo>
                      <a:pt x="10" y="326"/>
                    </a:lnTo>
                    <a:lnTo>
                      <a:pt x="25" y="316"/>
                    </a:lnTo>
                    <a:lnTo>
                      <a:pt x="30" y="316"/>
                    </a:lnTo>
                    <a:lnTo>
                      <a:pt x="39" y="307"/>
                    </a:lnTo>
                    <a:lnTo>
                      <a:pt x="49" y="307"/>
                    </a:lnTo>
                    <a:lnTo>
                      <a:pt x="59" y="297"/>
                    </a:lnTo>
                    <a:lnTo>
                      <a:pt x="64" y="292"/>
                    </a:lnTo>
                    <a:lnTo>
                      <a:pt x="73" y="287"/>
                    </a:lnTo>
                    <a:lnTo>
                      <a:pt x="78" y="282"/>
                    </a:lnTo>
                    <a:lnTo>
                      <a:pt x="83" y="277"/>
                    </a:lnTo>
                    <a:lnTo>
                      <a:pt x="88" y="273"/>
                    </a:lnTo>
                    <a:lnTo>
                      <a:pt x="98" y="268"/>
                    </a:lnTo>
                    <a:lnTo>
                      <a:pt x="98" y="263"/>
                    </a:lnTo>
                    <a:lnTo>
                      <a:pt x="103" y="258"/>
                    </a:lnTo>
                    <a:lnTo>
                      <a:pt x="108" y="253"/>
                    </a:lnTo>
                    <a:lnTo>
                      <a:pt x="112" y="243"/>
                    </a:lnTo>
                    <a:lnTo>
                      <a:pt x="112" y="243"/>
                    </a:lnTo>
                    <a:lnTo>
                      <a:pt x="112" y="234"/>
                    </a:lnTo>
                    <a:lnTo>
                      <a:pt x="117" y="229"/>
                    </a:lnTo>
                    <a:lnTo>
                      <a:pt x="117" y="224"/>
                    </a:lnTo>
                    <a:lnTo>
                      <a:pt x="117" y="219"/>
                    </a:lnTo>
                    <a:lnTo>
                      <a:pt x="117" y="0"/>
                    </a:lnTo>
                    <a:close/>
                  </a:path>
                </a:pathLst>
              </a:custGeom>
              <a:solidFill>
                <a:srgbClr val="336699"/>
              </a:solidFill>
              <a:ln w="8001">
                <a:solidFill>
                  <a:srgbClr val="000000"/>
                </a:solidFill>
                <a:prstDash val="solid"/>
                <a:round/>
                <a:headEnd/>
                <a:tailEnd/>
              </a:ln>
            </p:spPr>
            <p:txBody>
              <a:bodyPr/>
              <a:lstStyle/>
              <a:p>
                <a:endParaRPr lang="en-GB"/>
              </a:p>
            </p:txBody>
          </p:sp>
          <p:sp>
            <p:nvSpPr>
              <p:cNvPr id="192552" name="Freeform 40"/>
              <p:cNvSpPr>
                <a:spLocks/>
              </p:cNvSpPr>
              <p:nvPr/>
            </p:nvSpPr>
            <p:spPr bwMode="auto">
              <a:xfrm>
                <a:off x="4253" y="1536"/>
                <a:ext cx="798" cy="311"/>
              </a:xfrm>
              <a:custGeom>
                <a:avLst/>
                <a:gdLst>
                  <a:gd name="T0" fmla="*/ 29 w 798"/>
                  <a:gd name="T1" fmla="*/ 0 h 311"/>
                  <a:gd name="T2" fmla="*/ 73 w 798"/>
                  <a:gd name="T3" fmla="*/ 0 h 311"/>
                  <a:gd name="T4" fmla="*/ 112 w 798"/>
                  <a:gd name="T5" fmla="*/ 0 h 311"/>
                  <a:gd name="T6" fmla="*/ 151 w 798"/>
                  <a:gd name="T7" fmla="*/ 5 h 311"/>
                  <a:gd name="T8" fmla="*/ 209 w 798"/>
                  <a:gd name="T9" fmla="*/ 5 h 311"/>
                  <a:gd name="T10" fmla="*/ 248 w 798"/>
                  <a:gd name="T11" fmla="*/ 10 h 311"/>
                  <a:gd name="T12" fmla="*/ 287 w 798"/>
                  <a:gd name="T13" fmla="*/ 15 h 311"/>
                  <a:gd name="T14" fmla="*/ 326 w 798"/>
                  <a:gd name="T15" fmla="*/ 15 h 311"/>
                  <a:gd name="T16" fmla="*/ 360 w 798"/>
                  <a:gd name="T17" fmla="*/ 20 h 311"/>
                  <a:gd name="T18" fmla="*/ 409 w 798"/>
                  <a:gd name="T19" fmla="*/ 29 h 311"/>
                  <a:gd name="T20" fmla="*/ 448 w 798"/>
                  <a:gd name="T21" fmla="*/ 34 h 311"/>
                  <a:gd name="T22" fmla="*/ 482 w 798"/>
                  <a:gd name="T23" fmla="*/ 39 h 311"/>
                  <a:gd name="T24" fmla="*/ 511 w 798"/>
                  <a:gd name="T25" fmla="*/ 49 h 311"/>
                  <a:gd name="T26" fmla="*/ 555 w 798"/>
                  <a:gd name="T27" fmla="*/ 59 h 311"/>
                  <a:gd name="T28" fmla="*/ 584 w 798"/>
                  <a:gd name="T29" fmla="*/ 63 h 311"/>
                  <a:gd name="T30" fmla="*/ 608 w 798"/>
                  <a:gd name="T31" fmla="*/ 73 h 311"/>
                  <a:gd name="T32" fmla="*/ 638 w 798"/>
                  <a:gd name="T33" fmla="*/ 83 h 311"/>
                  <a:gd name="T34" fmla="*/ 662 w 798"/>
                  <a:gd name="T35" fmla="*/ 88 h 311"/>
                  <a:gd name="T36" fmla="*/ 691 w 798"/>
                  <a:gd name="T37" fmla="*/ 102 h 311"/>
                  <a:gd name="T38" fmla="*/ 711 w 798"/>
                  <a:gd name="T39" fmla="*/ 112 h 311"/>
                  <a:gd name="T40" fmla="*/ 730 w 798"/>
                  <a:gd name="T41" fmla="*/ 122 h 311"/>
                  <a:gd name="T42" fmla="*/ 745 w 798"/>
                  <a:gd name="T43" fmla="*/ 131 h 311"/>
                  <a:gd name="T44" fmla="*/ 764 w 798"/>
                  <a:gd name="T45" fmla="*/ 146 h 311"/>
                  <a:gd name="T46" fmla="*/ 774 w 798"/>
                  <a:gd name="T47" fmla="*/ 156 h 311"/>
                  <a:gd name="T48" fmla="*/ 784 w 798"/>
                  <a:gd name="T49" fmla="*/ 165 h 311"/>
                  <a:gd name="T50" fmla="*/ 789 w 798"/>
                  <a:gd name="T51" fmla="*/ 175 h 311"/>
                  <a:gd name="T52" fmla="*/ 793 w 798"/>
                  <a:gd name="T53" fmla="*/ 190 h 311"/>
                  <a:gd name="T54" fmla="*/ 798 w 798"/>
                  <a:gd name="T55" fmla="*/ 204 h 311"/>
                  <a:gd name="T56" fmla="*/ 798 w 798"/>
                  <a:gd name="T57" fmla="*/ 214 h 311"/>
                  <a:gd name="T58" fmla="*/ 793 w 798"/>
                  <a:gd name="T59" fmla="*/ 224 h 311"/>
                  <a:gd name="T60" fmla="*/ 789 w 798"/>
                  <a:gd name="T61" fmla="*/ 234 h 311"/>
                  <a:gd name="T62" fmla="*/ 779 w 798"/>
                  <a:gd name="T63" fmla="*/ 248 h 311"/>
                  <a:gd name="T64" fmla="*/ 769 w 798"/>
                  <a:gd name="T65" fmla="*/ 258 h 311"/>
                  <a:gd name="T66" fmla="*/ 759 w 798"/>
                  <a:gd name="T67" fmla="*/ 268 h 311"/>
                  <a:gd name="T68" fmla="*/ 745 w 798"/>
                  <a:gd name="T69" fmla="*/ 277 h 311"/>
                  <a:gd name="T70" fmla="*/ 720 w 798"/>
                  <a:gd name="T71" fmla="*/ 292 h 311"/>
                  <a:gd name="T72" fmla="*/ 706 w 798"/>
                  <a:gd name="T73" fmla="*/ 302 h 311"/>
                  <a:gd name="T74" fmla="*/ 681 w 798"/>
                  <a:gd name="T75" fmla="*/ 311 h 311"/>
                  <a:gd name="T76" fmla="*/ 0 w 798"/>
                  <a:gd name="T77"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98" h="311">
                    <a:moveTo>
                      <a:pt x="0" y="0"/>
                    </a:moveTo>
                    <a:lnTo>
                      <a:pt x="29" y="0"/>
                    </a:lnTo>
                    <a:lnTo>
                      <a:pt x="44" y="0"/>
                    </a:lnTo>
                    <a:lnTo>
                      <a:pt x="73" y="0"/>
                    </a:lnTo>
                    <a:lnTo>
                      <a:pt x="83" y="0"/>
                    </a:lnTo>
                    <a:lnTo>
                      <a:pt x="112" y="0"/>
                    </a:lnTo>
                    <a:lnTo>
                      <a:pt x="141" y="0"/>
                    </a:lnTo>
                    <a:lnTo>
                      <a:pt x="151" y="5"/>
                    </a:lnTo>
                    <a:lnTo>
                      <a:pt x="180" y="5"/>
                    </a:lnTo>
                    <a:lnTo>
                      <a:pt x="209" y="5"/>
                    </a:lnTo>
                    <a:lnTo>
                      <a:pt x="219" y="5"/>
                    </a:lnTo>
                    <a:lnTo>
                      <a:pt x="248" y="10"/>
                    </a:lnTo>
                    <a:lnTo>
                      <a:pt x="258" y="10"/>
                    </a:lnTo>
                    <a:lnTo>
                      <a:pt x="287" y="15"/>
                    </a:lnTo>
                    <a:lnTo>
                      <a:pt x="312" y="15"/>
                    </a:lnTo>
                    <a:lnTo>
                      <a:pt x="326" y="15"/>
                    </a:lnTo>
                    <a:lnTo>
                      <a:pt x="351" y="20"/>
                    </a:lnTo>
                    <a:lnTo>
                      <a:pt x="360" y="20"/>
                    </a:lnTo>
                    <a:lnTo>
                      <a:pt x="389" y="25"/>
                    </a:lnTo>
                    <a:lnTo>
                      <a:pt x="409" y="29"/>
                    </a:lnTo>
                    <a:lnTo>
                      <a:pt x="424" y="29"/>
                    </a:lnTo>
                    <a:lnTo>
                      <a:pt x="448" y="34"/>
                    </a:lnTo>
                    <a:lnTo>
                      <a:pt x="458" y="34"/>
                    </a:lnTo>
                    <a:lnTo>
                      <a:pt x="482" y="39"/>
                    </a:lnTo>
                    <a:lnTo>
                      <a:pt x="501" y="44"/>
                    </a:lnTo>
                    <a:lnTo>
                      <a:pt x="511" y="49"/>
                    </a:lnTo>
                    <a:lnTo>
                      <a:pt x="535" y="54"/>
                    </a:lnTo>
                    <a:lnTo>
                      <a:pt x="555" y="59"/>
                    </a:lnTo>
                    <a:lnTo>
                      <a:pt x="565" y="59"/>
                    </a:lnTo>
                    <a:lnTo>
                      <a:pt x="584" y="63"/>
                    </a:lnTo>
                    <a:lnTo>
                      <a:pt x="594" y="68"/>
                    </a:lnTo>
                    <a:lnTo>
                      <a:pt x="608" y="73"/>
                    </a:lnTo>
                    <a:lnTo>
                      <a:pt x="628" y="78"/>
                    </a:lnTo>
                    <a:lnTo>
                      <a:pt x="638" y="83"/>
                    </a:lnTo>
                    <a:lnTo>
                      <a:pt x="652" y="88"/>
                    </a:lnTo>
                    <a:lnTo>
                      <a:pt x="662" y="88"/>
                    </a:lnTo>
                    <a:lnTo>
                      <a:pt x="677" y="97"/>
                    </a:lnTo>
                    <a:lnTo>
                      <a:pt x="691" y="102"/>
                    </a:lnTo>
                    <a:lnTo>
                      <a:pt x="696" y="107"/>
                    </a:lnTo>
                    <a:lnTo>
                      <a:pt x="711" y="112"/>
                    </a:lnTo>
                    <a:lnTo>
                      <a:pt x="720" y="117"/>
                    </a:lnTo>
                    <a:lnTo>
                      <a:pt x="730" y="122"/>
                    </a:lnTo>
                    <a:lnTo>
                      <a:pt x="740" y="127"/>
                    </a:lnTo>
                    <a:lnTo>
                      <a:pt x="745" y="131"/>
                    </a:lnTo>
                    <a:lnTo>
                      <a:pt x="754" y="136"/>
                    </a:lnTo>
                    <a:lnTo>
                      <a:pt x="764" y="146"/>
                    </a:lnTo>
                    <a:lnTo>
                      <a:pt x="764" y="151"/>
                    </a:lnTo>
                    <a:lnTo>
                      <a:pt x="774" y="156"/>
                    </a:lnTo>
                    <a:lnTo>
                      <a:pt x="779" y="161"/>
                    </a:lnTo>
                    <a:lnTo>
                      <a:pt x="784" y="165"/>
                    </a:lnTo>
                    <a:lnTo>
                      <a:pt x="789" y="175"/>
                    </a:lnTo>
                    <a:lnTo>
                      <a:pt x="789" y="175"/>
                    </a:lnTo>
                    <a:lnTo>
                      <a:pt x="793" y="185"/>
                    </a:lnTo>
                    <a:lnTo>
                      <a:pt x="793" y="190"/>
                    </a:lnTo>
                    <a:lnTo>
                      <a:pt x="798" y="195"/>
                    </a:lnTo>
                    <a:lnTo>
                      <a:pt x="798" y="204"/>
                    </a:lnTo>
                    <a:lnTo>
                      <a:pt x="798" y="204"/>
                    </a:lnTo>
                    <a:lnTo>
                      <a:pt x="798" y="214"/>
                    </a:lnTo>
                    <a:lnTo>
                      <a:pt x="793" y="219"/>
                    </a:lnTo>
                    <a:lnTo>
                      <a:pt x="793" y="224"/>
                    </a:lnTo>
                    <a:lnTo>
                      <a:pt x="793" y="229"/>
                    </a:lnTo>
                    <a:lnTo>
                      <a:pt x="789" y="234"/>
                    </a:lnTo>
                    <a:lnTo>
                      <a:pt x="784" y="243"/>
                    </a:lnTo>
                    <a:lnTo>
                      <a:pt x="779" y="248"/>
                    </a:lnTo>
                    <a:lnTo>
                      <a:pt x="779" y="253"/>
                    </a:lnTo>
                    <a:lnTo>
                      <a:pt x="769" y="258"/>
                    </a:lnTo>
                    <a:lnTo>
                      <a:pt x="764" y="263"/>
                    </a:lnTo>
                    <a:lnTo>
                      <a:pt x="759" y="268"/>
                    </a:lnTo>
                    <a:lnTo>
                      <a:pt x="750" y="277"/>
                    </a:lnTo>
                    <a:lnTo>
                      <a:pt x="745" y="277"/>
                    </a:lnTo>
                    <a:lnTo>
                      <a:pt x="735" y="287"/>
                    </a:lnTo>
                    <a:lnTo>
                      <a:pt x="720" y="292"/>
                    </a:lnTo>
                    <a:lnTo>
                      <a:pt x="716" y="297"/>
                    </a:lnTo>
                    <a:lnTo>
                      <a:pt x="706" y="302"/>
                    </a:lnTo>
                    <a:lnTo>
                      <a:pt x="696" y="306"/>
                    </a:lnTo>
                    <a:lnTo>
                      <a:pt x="681" y="311"/>
                    </a:lnTo>
                    <a:lnTo>
                      <a:pt x="0" y="204"/>
                    </a:lnTo>
                    <a:lnTo>
                      <a:pt x="0" y="0"/>
                    </a:lnTo>
                    <a:close/>
                  </a:path>
                </a:pathLst>
              </a:custGeom>
              <a:solidFill>
                <a:srgbClr val="336699"/>
              </a:solidFill>
              <a:ln w="8001">
                <a:solidFill>
                  <a:srgbClr val="000000"/>
                </a:solidFill>
                <a:prstDash val="solid"/>
                <a:round/>
                <a:headEnd/>
                <a:tailEnd/>
              </a:ln>
            </p:spPr>
            <p:txBody>
              <a:bodyPr/>
              <a:lstStyle/>
              <a:p>
                <a:endParaRPr lang="en-GB"/>
              </a:p>
            </p:txBody>
          </p:sp>
          <p:sp>
            <p:nvSpPr>
              <p:cNvPr id="192553" name="Freeform 41"/>
              <p:cNvSpPr>
                <a:spLocks/>
              </p:cNvSpPr>
              <p:nvPr/>
            </p:nvSpPr>
            <p:spPr bwMode="auto">
              <a:xfrm>
                <a:off x="3460" y="1740"/>
                <a:ext cx="141" cy="341"/>
              </a:xfrm>
              <a:custGeom>
                <a:avLst/>
                <a:gdLst>
                  <a:gd name="T0" fmla="*/ 141 w 141"/>
                  <a:gd name="T1" fmla="*/ 122 h 341"/>
                  <a:gd name="T2" fmla="*/ 127 w 141"/>
                  <a:gd name="T3" fmla="*/ 112 h 341"/>
                  <a:gd name="T4" fmla="*/ 122 w 141"/>
                  <a:gd name="T5" fmla="*/ 112 h 341"/>
                  <a:gd name="T6" fmla="*/ 107 w 141"/>
                  <a:gd name="T7" fmla="*/ 107 h 341"/>
                  <a:gd name="T8" fmla="*/ 92 w 141"/>
                  <a:gd name="T9" fmla="*/ 98 h 341"/>
                  <a:gd name="T10" fmla="*/ 88 w 141"/>
                  <a:gd name="T11" fmla="*/ 98 h 341"/>
                  <a:gd name="T12" fmla="*/ 73 w 141"/>
                  <a:gd name="T13" fmla="*/ 88 h 341"/>
                  <a:gd name="T14" fmla="*/ 63 w 141"/>
                  <a:gd name="T15" fmla="*/ 83 h 341"/>
                  <a:gd name="T16" fmla="*/ 58 w 141"/>
                  <a:gd name="T17" fmla="*/ 78 h 341"/>
                  <a:gd name="T18" fmla="*/ 49 w 141"/>
                  <a:gd name="T19" fmla="*/ 73 h 341"/>
                  <a:gd name="T20" fmla="*/ 39 w 141"/>
                  <a:gd name="T21" fmla="*/ 64 h 341"/>
                  <a:gd name="T22" fmla="*/ 34 w 141"/>
                  <a:gd name="T23" fmla="*/ 64 h 341"/>
                  <a:gd name="T24" fmla="*/ 24 w 141"/>
                  <a:gd name="T25" fmla="*/ 54 h 341"/>
                  <a:gd name="T26" fmla="*/ 19 w 141"/>
                  <a:gd name="T27" fmla="*/ 49 h 341"/>
                  <a:gd name="T28" fmla="*/ 15 w 141"/>
                  <a:gd name="T29" fmla="*/ 44 h 341"/>
                  <a:gd name="T30" fmla="*/ 10 w 141"/>
                  <a:gd name="T31" fmla="*/ 39 h 341"/>
                  <a:gd name="T32" fmla="*/ 5 w 141"/>
                  <a:gd name="T33" fmla="*/ 30 h 341"/>
                  <a:gd name="T34" fmla="*/ 5 w 141"/>
                  <a:gd name="T35" fmla="*/ 25 h 341"/>
                  <a:gd name="T36" fmla="*/ 0 w 141"/>
                  <a:gd name="T37" fmla="*/ 20 h 341"/>
                  <a:gd name="T38" fmla="*/ 0 w 141"/>
                  <a:gd name="T39" fmla="*/ 10 h 341"/>
                  <a:gd name="T40" fmla="*/ 0 w 141"/>
                  <a:gd name="T41" fmla="*/ 10 h 341"/>
                  <a:gd name="T42" fmla="*/ 0 w 141"/>
                  <a:gd name="T43" fmla="*/ 0 h 341"/>
                  <a:gd name="T44" fmla="*/ 0 w 141"/>
                  <a:gd name="T45" fmla="*/ 219 h 341"/>
                  <a:gd name="T46" fmla="*/ 0 w 141"/>
                  <a:gd name="T47" fmla="*/ 229 h 341"/>
                  <a:gd name="T48" fmla="*/ 0 w 141"/>
                  <a:gd name="T49" fmla="*/ 229 h 341"/>
                  <a:gd name="T50" fmla="*/ 0 w 141"/>
                  <a:gd name="T51" fmla="*/ 239 h 341"/>
                  <a:gd name="T52" fmla="*/ 5 w 141"/>
                  <a:gd name="T53" fmla="*/ 243 h 341"/>
                  <a:gd name="T54" fmla="*/ 5 w 141"/>
                  <a:gd name="T55" fmla="*/ 248 h 341"/>
                  <a:gd name="T56" fmla="*/ 10 w 141"/>
                  <a:gd name="T57" fmla="*/ 258 h 341"/>
                  <a:gd name="T58" fmla="*/ 15 w 141"/>
                  <a:gd name="T59" fmla="*/ 263 h 341"/>
                  <a:gd name="T60" fmla="*/ 19 w 141"/>
                  <a:gd name="T61" fmla="*/ 268 h 341"/>
                  <a:gd name="T62" fmla="*/ 24 w 141"/>
                  <a:gd name="T63" fmla="*/ 273 h 341"/>
                  <a:gd name="T64" fmla="*/ 34 w 141"/>
                  <a:gd name="T65" fmla="*/ 282 h 341"/>
                  <a:gd name="T66" fmla="*/ 39 w 141"/>
                  <a:gd name="T67" fmla="*/ 282 h 341"/>
                  <a:gd name="T68" fmla="*/ 49 w 141"/>
                  <a:gd name="T69" fmla="*/ 292 h 341"/>
                  <a:gd name="T70" fmla="*/ 58 w 141"/>
                  <a:gd name="T71" fmla="*/ 297 h 341"/>
                  <a:gd name="T72" fmla="*/ 63 w 141"/>
                  <a:gd name="T73" fmla="*/ 302 h 341"/>
                  <a:gd name="T74" fmla="*/ 73 w 141"/>
                  <a:gd name="T75" fmla="*/ 307 h 341"/>
                  <a:gd name="T76" fmla="*/ 88 w 141"/>
                  <a:gd name="T77" fmla="*/ 316 h 341"/>
                  <a:gd name="T78" fmla="*/ 92 w 141"/>
                  <a:gd name="T79" fmla="*/ 316 h 341"/>
                  <a:gd name="T80" fmla="*/ 107 w 141"/>
                  <a:gd name="T81" fmla="*/ 326 h 341"/>
                  <a:gd name="T82" fmla="*/ 122 w 141"/>
                  <a:gd name="T83" fmla="*/ 331 h 341"/>
                  <a:gd name="T84" fmla="*/ 127 w 141"/>
                  <a:gd name="T85" fmla="*/ 331 h 341"/>
                  <a:gd name="T86" fmla="*/ 141 w 141"/>
                  <a:gd name="T87" fmla="*/ 341 h 341"/>
                  <a:gd name="T88" fmla="*/ 141 w 141"/>
                  <a:gd name="T89" fmla="*/ 122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1" h="341">
                    <a:moveTo>
                      <a:pt x="141" y="122"/>
                    </a:moveTo>
                    <a:lnTo>
                      <a:pt x="127" y="112"/>
                    </a:lnTo>
                    <a:lnTo>
                      <a:pt x="122" y="112"/>
                    </a:lnTo>
                    <a:lnTo>
                      <a:pt x="107" y="107"/>
                    </a:lnTo>
                    <a:lnTo>
                      <a:pt x="92" y="98"/>
                    </a:lnTo>
                    <a:lnTo>
                      <a:pt x="88" y="98"/>
                    </a:lnTo>
                    <a:lnTo>
                      <a:pt x="73" y="88"/>
                    </a:lnTo>
                    <a:lnTo>
                      <a:pt x="63" y="83"/>
                    </a:lnTo>
                    <a:lnTo>
                      <a:pt x="58" y="78"/>
                    </a:lnTo>
                    <a:lnTo>
                      <a:pt x="49" y="73"/>
                    </a:lnTo>
                    <a:lnTo>
                      <a:pt x="39" y="64"/>
                    </a:lnTo>
                    <a:lnTo>
                      <a:pt x="34" y="64"/>
                    </a:lnTo>
                    <a:lnTo>
                      <a:pt x="24" y="54"/>
                    </a:lnTo>
                    <a:lnTo>
                      <a:pt x="19" y="49"/>
                    </a:lnTo>
                    <a:lnTo>
                      <a:pt x="15" y="44"/>
                    </a:lnTo>
                    <a:lnTo>
                      <a:pt x="10" y="39"/>
                    </a:lnTo>
                    <a:lnTo>
                      <a:pt x="5" y="30"/>
                    </a:lnTo>
                    <a:lnTo>
                      <a:pt x="5" y="25"/>
                    </a:lnTo>
                    <a:lnTo>
                      <a:pt x="0" y="20"/>
                    </a:lnTo>
                    <a:lnTo>
                      <a:pt x="0" y="10"/>
                    </a:lnTo>
                    <a:lnTo>
                      <a:pt x="0" y="10"/>
                    </a:lnTo>
                    <a:lnTo>
                      <a:pt x="0" y="0"/>
                    </a:lnTo>
                    <a:lnTo>
                      <a:pt x="0" y="219"/>
                    </a:lnTo>
                    <a:lnTo>
                      <a:pt x="0" y="229"/>
                    </a:lnTo>
                    <a:lnTo>
                      <a:pt x="0" y="229"/>
                    </a:lnTo>
                    <a:lnTo>
                      <a:pt x="0" y="239"/>
                    </a:lnTo>
                    <a:lnTo>
                      <a:pt x="5" y="243"/>
                    </a:lnTo>
                    <a:lnTo>
                      <a:pt x="5" y="248"/>
                    </a:lnTo>
                    <a:lnTo>
                      <a:pt x="10" y="258"/>
                    </a:lnTo>
                    <a:lnTo>
                      <a:pt x="15" y="263"/>
                    </a:lnTo>
                    <a:lnTo>
                      <a:pt x="19" y="268"/>
                    </a:lnTo>
                    <a:lnTo>
                      <a:pt x="24" y="273"/>
                    </a:lnTo>
                    <a:lnTo>
                      <a:pt x="34" y="282"/>
                    </a:lnTo>
                    <a:lnTo>
                      <a:pt x="39" y="282"/>
                    </a:lnTo>
                    <a:lnTo>
                      <a:pt x="49" y="292"/>
                    </a:lnTo>
                    <a:lnTo>
                      <a:pt x="58" y="297"/>
                    </a:lnTo>
                    <a:lnTo>
                      <a:pt x="63" y="302"/>
                    </a:lnTo>
                    <a:lnTo>
                      <a:pt x="73" y="307"/>
                    </a:lnTo>
                    <a:lnTo>
                      <a:pt x="88" y="316"/>
                    </a:lnTo>
                    <a:lnTo>
                      <a:pt x="92" y="316"/>
                    </a:lnTo>
                    <a:lnTo>
                      <a:pt x="107" y="326"/>
                    </a:lnTo>
                    <a:lnTo>
                      <a:pt x="122" y="331"/>
                    </a:lnTo>
                    <a:lnTo>
                      <a:pt x="127" y="331"/>
                    </a:lnTo>
                    <a:lnTo>
                      <a:pt x="141" y="341"/>
                    </a:lnTo>
                    <a:lnTo>
                      <a:pt x="141" y="122"/>
                    </a:lnTo>
                    <a:close/>
                  </a:path>
                </a:pathLst>
              </a:custGeom>
              <a:solidFill>
                <a:srgbClr val="6699FF"/>
              </a:solidFill>
              <a:ln w="8001">
                <a:solidFill>
                  <a:srgbClr val="000000"/>
                </a:solidFill>
                <a:prstDash val="solid"/>
                <a:round/>
                <a:headEnd/>
                <a:tailEnd/>
              </a:ln>
            </p:spPr>
            <p:txBody>
              <a:bodyPr/>
              <a:lstStyle/>
              <a:p>
                <a:endParaRPr lang="en-GB"/>
              </a:p>
            </p:txBody>
          </p:sp>
          <p:sp>
            <p:nvSpPr>
              <p:cNvPr id="192554" name="Freeform 42"/>
              <p:cNvSpPr>
                <a:spLocks/>
              </p:cNvSpPr>
              <p:nvPr/>
            </p:nvSpPr>
            <p:spPr bwMode="auto">
              <a:xfrm>
                <a:off x="3460" y="1580"/>
                <a:ext cx="793" cy="282"/>
              </a:xfrm>
              <a:custGeom>
                <a:avLst/>
                <a:gdLst>
                  <a:gd name="T0" fmla="*/ 141 w 793"/>
                  <a:gd name="T1" fmla="*/ 282 h 282"/>
                  <a:gd name="T2" fmla="*/ 127 w 793"/>
                  <a:gd name="T3" fmla="*/ 272 h 282"/>
                  <a:gd name="T4" fmla="*/ 122 w 793"/>
                  <a:gd name="T5" fmla="*/ 272 h 282"/>
                  <a:gd name="T6" fmla="*/ 107 w 793"/>
                  <a:gd name="T7" fmla="*/ 267 h 282"/>
                  <a:gd name="T8" fmla="*/ 97 w 793"/>
                  <a:gd name="T9" fmla="*/ 262 h 282"/>
                  <a:gd name="T10" fmla="*/ 88 w 793"/>
                  <a:gd name="T11" fmla="*/ 258 h 282"/>
                  <a:gd name="T12" fmla="*/ 73 w 793"/>
                  <a:gd name="T13" fmla="*/ 248 h 282"/>
                  <a:gd name="T14" fmla="*/ 68 w 793"/>
                  <a:gd name="T15" fmla="*/ 248 h 282"/>
                  <a:gd name="T16" fmla="*/ 58 w 793"/>
                  <a:gd name="T17" fmla="*/ 238 h 282"/>
                  <a:gd name="T18" fmla="*/ 54 w 793"/>
                  <a:gd name="T19" fmla="*/ 233 h 282"/>
                  <a:gd name="T20" fmla="*/ 44 w 793"/>
                  <a:gd name="T21" fmla="*/ 228 h 282"/>
                  <a:gd name="T22" fmla="*/ 34 w 793"/>
                  <a:gd name="T23" fmla="*/ 224 h 282"/>
                  <a:gd name="T24" fmla="*/ 29 w 793"/>
                  <a:gd name="T25" fmla="*/ 219 h 282"/>
                  <a:gd name="T26" fmla="*/ 24 w 793"/>
                  <a:gd name="T27" fmla="*/ 214 h 282"/>
                  <a:gd name="T28" fmla="*/ 19 w 793"/>
                  <a:gd name="T29" fmla="*/ 209 h 282"/>
                  <a:gd name="T30" fmla="*/ 15 w 793"/>
                  <a:gd name="T31" fmla="*/ 199 h 282"/>
                  <a:gd name="T32" fmla="*/ 10 w 793"/>
                  <a:gd name="T33" fmla="*/ 199 h 282"/>
                  <a:gd name="T34" fmla="*/ 5 w 793"/>
                  <a:gd name="T35" fmla="*/ 190 h 282"/>
                  <a:gd name="T36" fmla="*/ 5 w 793"/>
                  <a:gd name="T37" fmla="*/ 185 h 282"/>
                  <a:gd name="T38" fmla="*/ 0 w 793"/>
                  <a:gd name="T39" fmla="*/ 180 h 282"/>
                  <a:gd name="T40" fmla="*/ 0 w 793"/>
                  <a:gd name="T41" fmla="*/ 170 h 282"/>
                  <a:gd name="T42" fmla="*/ 0 w 793"/>
                  <a:gd name="T43" fmla="*/ 170 h 282"/>
                  <a:gd name="T44" fmla="*/ 0 w 793"/>
                  <a:gd name="T45" fmla="*/ 160 h 282"/>
                  <a:gd name="T46" fmla="*/ 0 w 793"/>
                  <a:gd name="T47" fmla="*/ 155 h 282"/>
                  <a:gd name="T48" fmla="*/ 0 w 793"/>
                  <a:gd name="T49" fmla="*/ 151 h 282"/>
                  <a:gd name="T50" fmla="*/ 0 w 793"/>
                  <a:gd name="T51" fmla="*/ 146 h 282"/>
                  <a:gd name="T52" fmla="*/ 5 w 793"/>
                  <a:gd name="T53" fmla="*/ 141 h 282"/>
                  <a:gd name="T54" fmla="*/ 5 w 793"/>
                  <a:gd name="T55" fmla="*/ 131 h 282"/>
                  <a:gd name="T56" fmla="*/ 10 w 793"/>
                  <a:gd name="T57" fmla="*/ 126 h 282"/>
                  <a:gd name="T58" fmla="*/ 15 w 793"/>
                  <a:gd name="T59" fmla="*/ 121 h 282"/>
                  <a:gd name="T60" fmla="*/ 19 w 793"/>
                  <a:gd name="T61" fmla="*/ 117 h 282"/>
                  <a:gd name="T62" fmla="*/ 24 w 793"/>
                  <a:gd name="T63" fmla="*/ 112 h 282"/>
                  <a:gd name="T64" fmla="*/ 29 w 793"/>
                  <a:gd name="T65" fmla="*/ 107 h 282"/>
                  <a:gd name="T66" fmla="*/ 39 w 793"/>
                  <a:gd name="T67" fmla="*/ 97 h 282"/>
                  <a:gd name="T68" fmla="*/ 44 w 793"/>
                  <a:gd name="T69" fmla="*/ 92 h 282"/>
                  <a:gd name="T70" fmla="*/ 54 w 793"/>
                  <a:gd name="T71" fmla="*/ 87 h 282"/>
                  <a:gd name="T72" fmla="*/ 58 w 793"/>
                  <a:gd name="T73" fmla="*/ 83 h 282"/>
                  <a:gd name="T74" fmla="*/ 68 w 793"/>
                  <a:gd name="T75" fmla="*/ 78 h 282"/>
                  <a:gd name="T76" fmla="*/ 78 w 793"/>
                  <a:gd name="T77" fmla="*/ 73 h 282"/>
                  <a:gd name="T78" fmla="*/ 88 w 793"/>
                  <a:gd name="T79" fmla="*/ 68 h 282"/>
                  <a:gd name="T80" fmla="*/ 97 w 793"/>
                  <a:gd name="T81" fmla="*/ 63 h 282"/>
                  <a:gd name="T82" fmla="*/ 107 w 793"/>
                  <a:gd name="T83" fmla="*/ 58 h 282"/>
                  <a:gd name="T84" fmla="*/ 122 w 793"/>
                  <a:gd name="T85" fmla="*/ 53 h 282"/>
                  <a:gd name="T86" fmla="*/ 127 w 793"/>
                  <a:gd name="T87" fmla="*/ 49 h 282"/>
                  <a:gd name="T88" fmla="*/ 141 w 793"/>
                  <a:gd name="T89" fmla="*/ 44 h 282"/>
                  <a:gd name="T90" fmla="*/ 161 w 793"/>
                  <a:gd name="T91" fmla="*/ 39 h 282"/>
                  <a:gd name="T92" fmla="*/ 165 w 793"/>
                  <a:gd name="T93" fmla="*/ 34 h 282"/>
                  <a:gd name="T94" fmla="*/ 185 w 793"/>
                  <a:gd name="T95" fmla="*/ 29 h 282"/>
                  <a:gd name="T96" fmla="*/ 195 w 793"/>
                  <a:gd name="T97" fmla="*/ 24 h 282"/>
                  <a:gd name="T98" fmla="*/ 214 w 793"/>
                  <a:gd name="T99" fmla="*/ 19 h 282"/>
                  <a:gd name="T100" fmla="*/ 234 w 793"/>
                  <a:gd name="T101" fmla="*/ 15 h 282"/>
                  <a:gd name="T102" fmla="*/ 243 w 793"/>
                  <a:gd name="T103" fmla="*/ 15 h 282"/>
                  <a:gd name="T104" fmla="*/ 263 w 793"/>
                  <a:gd name="T105" fmla="*/ 10 h 282"/>
                  <a:gd name="T106" fmla="*/ 273 w 793"/>
                  <a:gd name="T107" fmla="*/ 5 h 282"/>
                  <a:gd name="T108" fmla="*/ 292 w 793"/>
                  <a:gd name="T109" fmla="*/ 0 h 282"/>
                  <a:gd name="T110" fmla="*/ 793 w 793"/>
                  <a:gd name="T111" fmla="*/ 160 h 282"/>
                  <a:gd name="T112" fmla="*/ 141 w 793"/>
                  <a:gd name="T113"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93" h="282">
                    <a:moveTo>
                      <a:pt x="141" y="282"/>
                    </a:moveTo>
                    <a:lnTo>
                      <a:pt x="127" y="272"/>
                    </a:lnTo>
                    <a:lnTo>
                      <a:pt x="122" y="272"/>
                    </a:lnTo>
                    <a:lnTo>
                      <a:pt x="107" y="267"/>
                    </a:lnTo>
                    <a:lnTo>
                      <a:pt x="97" y="262"/>
                    </a:lnTo>
                    <a:lnTo>
                      <a:pt x="88" y="258"/>
                    </a:lnTo>
                    <a:lnTo>
                      <a:pt x="73" y="248"/>
                    </a:lnTo>
                    <a:lnTo>
                      <a:pt x="68" y="248"/>
                    </a:lnTo>
                    <a:lnTo>
                      <a:pt x="58" y="238"/>
                    </a:lnTo>
                    <a:lnTo>
                      <a:pt x="54" y="233"/>
                    </a:lnTo>
                    <a:lnTo>
                      <a:pt x="44" y="228"/>
                    </a:lnTo>
                    <a:lnTo>
                      <a:pt x="34" y="224"/>
                    </a:lnTo>
                    <a:lnTo>
                      <a:pt x="29" y="219"/>
                    </a:lnTo>
                    <a:lnTo>
                      <a:pt x="24" y="214"/>
                    </a:lnTo>
                    <a:lnTo>
                      <a:pt x="19" y="209"/>
                    </a:lnTo>
                    <a:lnTo>
                      <a:pt x="15" y="199"/>
                    </a:lnTo>
                    <a:lnTo>
                      <a:pt x="10" y="199"/>
                    </a:lnTo>
                    <a:lnTo>
                      <a:pt x="5" y="190"/>
                    </a:lnTo>
                    <a:lnTo>
                      <a:pt x="5" y="185"/>
                    </a:lnTo>
                    <a:lnTo>
                      <a:pt x="0" y="180"/>
                    </a:lnTo>
                    <a:lnTo>
                      <a:pt x="0" y="170"/>
                    </a:lnTo>
                    <a:lnTo>
                      <a:pt x="0" y="170"/>
                    </a:lnTo>
                    <a:lnTo>
                      <a:pt x="0" y="160"/>
                    </a:lnTo>
                    <a:lnTo>
                      <a:pt x="0" y="155"/>
                    </a:lnTo>
                    <a:lnTo>
                      <a:pt x="0" y="151"/>
                    </a:lnTo>
                    <a:lnTo>
                      <a:pt x="0" y="146"/>
                    </a:lnTo>
                    <a:lnTo>
                      <a:pt x="5" y="141"/>
                    </a:lnTo>
                    <a:lnTo>
                      <a:pt x="5" y="131"/>
                    </a:lnTo>
                    <a:lnTo>
                      <a:pt x="10" y="126"/>
                    </a:lnTo>
                    <a:lnTo>
                      <a:pt x="15" y="121"/>
                    </a:lnTo>
                    <a:lnTo>
                      <a:pt x="19" y="117"/>
                    </a:lnTo>
                    <a:lnTo>
                      <a:pt x="24" y="112"/>
                    </a:lnTo>
                    <a:lnTo>
                      <a:pt x="29" y="107"/>
                    </a:lnTo>
                    <a:lnTo>
                      <a:pt x="39" y="97"/>
                    </a:lnTo>
                    <a:lnTo>
                      <a:pt x="44" y="92"/>
                    </a:lnTo>
                    <a:lnTo>
                      <a:pt x="54" y="87"/>
                    </a:lnTo>
                    <a:lnTo>
                      <a:pt x="58" y="83"/>
                    </a:lnTo>
                    <a:lnTo>
                      <a:pt x="68" y="78"/>
                    </a:lnTo>
                    <a:lnTo>
                      <a:pt x="78" y="73"/>
                    </a:lnTo>
                    <a:lnTo>
                      <a:pt x="88" y="68"/>
                    </a:lnTo>
                    <a:lnTo>
                      <a:pt x="97" y="63"/>
                    </a:lnTo>
                    <a:lnTo>
                      <a:pt x="107" y="58"/>
                    </a:lnTo>
                    <a:lnTo>
                      <a:pt x="122" y="53"/>
                    </a:lnTo>
                    <a:lnTo>
                      <a:pt x="127" y="49"/>
                    </a:lnTo>
                    <a:lnTo>
                      <a:pt x="141" y="44"/>
                    </a:lnTo>
                    <a:lnTo>
                      <a:pt x="161" y="39"/>
                    </a:lnTo>
                    <a:lnTo>
                      <a:pt x="165" y="34"/>
                    </a:lnTo>
                    <a:lnTo>
                      <a:pt x="185" y="29"/>
                    </a:lnTo>
                    <a:lnTo>
                      <a:pt x="195" y="24"/>
                    </a:lnTo>
                    <a:lnTo>
                      <a:pt x="214" y="19"/>
                    </a:lnTo>
                    <a:lnTo>
                      <a:pt x="234" y="15"/>
                    </a:lnTo>
                    <a:lnTo>
                      <a:pt x="243" y="15"/>
                    </a:lnTo>
                    <a:lnTo>
                      <a:pt x="263" y="10"/>
                    </a:lnTo>
                    <a:lnTo>
                      <a:pt x="273" y="5"/>
                    </a:lnTo>
                    <a:lnTo>
                      <a:pt x="292" y="0"/>
                    </a:lnTo>
                    <a:lnTo>
                      <a:pt x="793" y="160"/>
                    </a:lnTo>
                    <a:lnTo>
                      <a:pt x="141" y="282"/>
                    </a:lnTo>
                    <a:close/>
                  </a:path>
                </a:pathLst>
              </a:custGeom>
              <a:solidFill>
                <a:srgbClr val="6699FF"/>
              </a:solidFill>
              <a:ln w="8001">
                <a:solidFill>
                  <a:srgbClr val="000000"/>
                </a:solidFill>
                <a:prstDash val="solid"/>
                <a:round/>
                <a:headEnd/>
                <a:tailEnd/>
              </a:ln>
            </p:spPr>
            <p:txBody>
              <a:bodyPr/>
              <a:lstStyle/>
              <a:p>
                <a:endParaRPr lang="en-GB"/>
              </a:p>
            </p:txBody>
          </p:sp>
          <p:sp>
            <p:nvSpPr>
              <p:cNvPr id="192555" name="Freeform 43"/>
              <p:cNvSpPr>
                <a:spLocks/>
              </p:cNvSpPr>
              <p:nvPr/>
            </p:nvSpPr>
            <p:spPr bwMode="auto">
              <a:xfrm>
                <a:off x="4472" y="1847"/>
                <a:ext cx="462" cy="311"/>
              </a:xfrm>
              <a:custGeom>
                <a:avLst/>
                <a:gdLst>
                  <a:gd name="T0" fmla="*/ 462 w 462"/>
                  <a:gd name="T1" fmla="*/ 0 h 311"/>
                  <a:gd name="T2" fmla="*/ 448 w 462"/>
                  <a:gd name="T3" fmla="*/ 5 h 311"/>
                  <a:gd name="T4" fmla="*/ 443 w 462"/>
                  <a:gd name="T5" fmla="*/ 10 h 311"/>
                  <a:gd name="T6" fmla="*/ 428 w 462"/>
                  <a:gd name="T7" fmla="*/ 15 h 311"/>
                  <a:gd name="T8" fmla="*/ 419 w 462"/>
                  <a:gd name="T9" fmla="*/ 20 h 311"/>
                  <a:gd name="T10" fmla="*/ 399 w 462"/>
                  <a:gd name="T11" fmla="*/ 25 h 311"/>
                  <a:gd name="T12" fmla="*/ 385 w 462"/>
                  <a:gd name="T13" fmla="*/ 29 h 311"/>
                  <a:gd name="T14" fmla="*/ 375 w 462"/>
                  <a:gd name="T15" fmla="*/ 34 h 311"/>
                  <a:gd name="T16" fmla="*/ 355 w 462"/>
                  <a:gd name="T17" fmla="*/ 39 h 311"/>
                  <a:gd name="T18" fmla="*/ 346 w 462"/>
                  <a:gd name="T19" fmla="*/ 39 h 311"/>
                  <a:gd name="T20" fmla="*/ 326 w 462"/>
                  <a:gd name="T21" fmla="*/ 44 h 311"/>
                  <a:gd name="T22" fmla="*/ 307 w 462"/>
                  <a:gd name="T23" fmla="*/ 49 h 311"/>
                  <a:gd name="T24" fmla="*/ 292 w 462"/>
                  <a:gd name="T25" fmla="*/ 54 h 311"/>
                  <a:gd name="T26" fmla="*/ 273 w 462"/>
                  <a:gd name="T27" fmla="*/ 59 h 311"/>
                  <a:gd name="T28" fmla="*/ 263 w 462"/>
                  <a:gd name="T29" fmla="*/ 59 h 311"/>
                  <a:gd name="T30" fmla="*/ 239 w 462"/>
                  <a:gd name="T31" fmla="*/ 63 h 311"/>
                  <a:gd name="T32" fmla="*/ 229 w 462"/>
                  <a:gd name="T33" fmla="*/ 63 h 311"/>
                  <a:gd name="T34" fmla="*/ 205 w 462"/>
                  <a:gd name="T35" fmla="*/ 68 h 311"/>
                  <a:gd name="T36" fmla="*/ 180 w 462"/>
                  <a:gd name="T37" fmla="*/ 73 h 311"/>
                  <a:gd name="T38" fmla="*/ 170 w 462"/>
                  <a:gd name="T39" fmla="*/ 73 h 311"/>
                  <a:gd name="T40" fmla="*/ 141 w 462"/>
                  <a:gd name="T41" fmla="*/ 78 h 311"/>
                  <a:gd name="T42" fmla="*/ 132 w 462"/>
                  <a:gd name="T43" fmla="*/ 78 h 311"/>
                  <a:gd name="T44" fmla="*/ 107 w 462"/>
                  <a:gd name="T45" fmla="*/ 83 h 311"/>
                  <a:gd name="T46" fmla="*/ 78 w 462"/>
                  <a:gd name="T47" fmla="*/ 88 h 311"/>
                  <a:gd name="T48" fmla="*/ 68 w 462"/>
                  <a:gd name="T49" fmla="*/ 88 h 311"/>
                  <a:gd name="T50" fmla="*/ 39 w 462"/>
                  <a:gd name="T51" fmla="*/ 88 h 311"/>
                  <a:gd name="T52" fmla="*/ 29 w 462"/>
                  <a:gd name="T53" fmla="*/ 93 h 311"/>
                  <a:gd name="T54" fmla="*/ 0 w 462"/>
                  <a:gd name="T55" fmla="*/ 93 h 311"/>
                  <a:gd name="T56" fmla="*/ 0 w 462"/>
                  <a:gd name="T57" fmla="*/ 311 h 311"/>
                  <a:gd name="T58" fmla="*/ 29 w 462"/>
                  <a:gd name="T59" fmla="*/ 311 h 311"/>
                  <a:gd name="T60" fmla="*/ 39 w 462"/>
                  <a:gd name="T61" fmla="*/ 306 h 311"/>
                  <a:gd name="T62" fmla="*/ 68 w 462"/>
                  <a:gd name="T63" fmla="*/ 306 h 311"/>
                  <a:gd name="T64" fmla="*/ 78 w 462"/>
                  <a:gd name="T65" fmla="*/ 306 h 311"/>
                  <a:gd name="T66" fmla="*/ 107 w 462"/>
                  <a:gd name="T67" fmla="*/ 302 h 311"/>
                  <a:gd name="T68" fmla="*/ 132 w 462"/>
                  <a:gd name="T69" fmla="*/ 297 h 311"/>
                  <a:gd name="T70" fmla="*/ 141 w 462"/>
                  <a:gd name="T71" fmla="*/ 297 h 311"/>
                  <a:gd name="T72" fmla="*/ 170 w 462"/>
                  <a:gd name="T73" fmla="*/ 292 h 311"/>
                  <a:gd name="T74" fmla="*/ 180 w 462"/>
                  <a:gd name="T75" fmla="*/ 292 h 311"/>
                  <a:gd name="T76" fmla="*/ 205 w 462"/>
                  <a:gd name="T77" fmla="*/ 287 h 311"/>
                  <a:gd name="T78" fmla="*/ 229 w 462"/>
                  <a:gd name="T79" fmla="*/ 282 h 311"/>
                  <a:gd name="T80" fmla="*/ 239 w 462"/>
                  <a:gd name="T81" fmla="*/ 282 h 311"/>
                  <a:gd name="T82" fmla="*/ 263 w 462"/>
                  <a:gd name="T83" fmla="*/ 277 h 311"/>
                  <a:gd name="T84" fmla="*/ 273 w 462"/>
                  <a:gd name="T85" fmla="*/ 277 h 311"/>
                  <a:gd name="T86" fmla="*/ 292 w 462"/>
                  <a:gd name="T87" fmla="*/ 272 h 311"/>
                  <a:gd name="T88" fmla="*/ 307 w 462"/>
                  <a:gd name="T89" fmla="*/ 268 h 311"/>
                  <a:gd name="T90" fmla="*/ 326 w 462"/>
                  <a:gd name="T91" fmla="*/ 263 h 311"/>
                  <a:gd name="T92" fmla="*/ 346 w 462"/>
                  <a:gd name="T93" fmla="*/ 258 h 311"/>
                  <a:gd name="T94" fmla="*/ 355 w 462"/>
                  <a:gd name="T95" fmla="*/ 258 h 311"/>
                  <a:gd name="T96" fmla="*/ 375 w 462"/>
                  <a:gd name="T97" fmla="*/ 253 h 311"/>
                  <a:gd name="T98" fmla="*/ 385 w 462"/>
                  <a:gd name="T99" fmla="*/ 248 h 311"/>
                  <a:gd name="T100" fmla="*/ 399 w 462"/>
                  <a:gd name="T101" fmla="*/ 243 h 311"/>
                  <a:gd name="T102" fmla="*/ 419 w 462"/>
                  <a:gd name="T103" fmla="*/ 238 h 311"/>
                  <a:gd name="T104" fmla="*/ 428 w 462"/>
                  <a:gd name="T105" fmla="*/ 234 h 311"/>
                  <a:gd name="T106" fmla="*/ 443 w 462"/>
                  <a:gd name="T107" fmla="*/ 229 h 311"/>
                  <a:gd name="T108" fmla="*/ 448 w 462"/>
                  <a:gd name="T109" fmla="*/ 224 h 311"/>
                  <a:gd name="T110" fmla="*/ 462 w 462"/>
                  <a:gd name="T111" fmla="*/ 219 h 311"/>
                  <a:gd name="T112" fmla="*/ 462 w 462"/>
                  <a:gd name="T113" fmla="*/ 0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2" h="311">
                    <a:moveTo>
                      <a:pt x="462" y="0"/>
                    </a:moveTo>
                    <a:lnTo>
                      <a:pt x="448" y="5"/>
                    </a:lnTo>
                    <a:lnTo>
                      <a:pt x="443" y="10"/>
                    </a:lnTo>
                    <a:lnTo>
                      <a:pt x="428" y="15"/>
                    </a:lnTo>
                    <a:lnTo>
                      <a:pt x="419" y="20"/>
                    </a:lnTo>
                    <a:lnTo>
                      <a:pt x="399" y="25"/>
                    </a:lnTo>
                    <a:lnTo>
                      <a:pt x="385" y="29"/>
                    </a:lnTo>
                    <a:lnTo>
                      <a:pt x="375" y="34"/>
                    </a:lnTo>
                    <a:lnTo>
                      <a:pt x="355" y="39"/>
                    </a:lnTo>
                    <a:lnTo>
                      <a:pt x="346" y="39"/>
                    </a:lnTo>
                    <a:lnTo>
                      <a:pt x="326" y="44"/>
                    </a:lnTo>
                    <a:lnTo>
                      <a:pt x="307" y="49"/>
                    </a:lnTo>
                    <a:lnTo>
                      <a:pt x="292" y="54"/>
                    </a:lnTo>
                    <a:lnTo>
                      <a:pt x="273" y="59"/>
                    </a:lnTo>
                    <a:lnTo>
                      <a:pt x="263" y="59"/>
                    </a:lnTo>
                    <a:lnTo>
                      <a:pt x="239" y="63"/>
                    </a:lnTo>
                    <a:lnTo>
                      <a:pt x="229" y="63"/>
                    </a:lnTo>
                    <a:lnTo>
                      <a:pt x="205" y="68"/>
                    </a:lnTo>
                    <a:lnTo>
                      <a:pt x="180" y="73"/>
                    </a:lnTo>
                    <a:lnTo>
                      <a:pt x="170" y="73"/>
                    </a:lnTo>
                    <a:lnTo>
                      <a:pt x="141" y="78"/>
                    </a:lnTo>
                    <a:lnTo>
                      <a:pt x="132" y="78"/>
                    </a:lnTo>
                    <a:lnTo>
                      <a:pt x="107" y="83"/>
                    </a:lnTo>
                    <a:lnTo>
                      <a:pt x="78" y="88"/>
                    </a:lnTo>
                    <a:lnTo>
                      <a:pt x="68" y="88"/>
                    </a:lnTo>
                    <a:lnTo>
                      <a:pt x="39" y="88"/>
                    </a:lnTo>
                    <a:lnTo>
                      <a:pt x="29" y="93"/>
                    </a:lnTo>
                    <a:lnTo>
                      <a:pt x="0" y="93"/>
                    </a:lnTo>
                    <a:lnTo>
                      <a:pt x="0" y="311"/>
                    </a:lnTo>
                    <a:lnTo>
                      <a:pt x="29" y="311"/>
                    </a:lnTo>
                    <a:lnTo>
                      <a:pt x="39" y="306"/>
                    </a:lnTo>
                    <a:lnTo>
                      <a:pt x="68" y="306"/>
                    </a:lnTo>
                    <a:lnTo>
                      <a:pt x="78" y="306"/>
                    </a:lnTo>
                    <a:lnTo>
                      <a:pt x="107" y="302"/>
                    </a:lnTo>
                    <a:lnTo>
                      <a:pt x="132" y="297"/>
                    </a:lnTo>
                    <a:lnTo>
                      <a:pt x="141" y="297"/>
                    </a:lnTo>
                    <a:lnTo>
                      <a:pt x="170" y="292"/>
                    </a:lnTo>
                    <a:lnTo>
                      <a:pt x="180" y="292"/>
                    </a:lnTo>
                    <a:lnTo>
                      <a:pt x="205" y="287"/>
                    </a:lnTo>
                    <a:lnTo>
                      <a:pt x="229" y="282"/>
                    </a:lnTo>
                    <a:lnTo>
                      <a:pt x="239" y="282"/>
                    </a:lnTo>
                    <a:lnTo>
                      <a:pt x="263" y="277"/>
                    </a:lnTo>
                    <a:lnTo>
                      <a:pt x="273" y="277"/>
                    </a:lnTo>
                    <a:lnTo>
                      <a:pt x="292" y="272"/>
                    </a:lnTo>
                    <a:lnTo>
                      <a:pt x="307" y="268"/>
                    </a:lnTo>
                    <a:lnTo>
                      <a:pt x="326" y="263"/>
                    </a:lnTo>
                    <a:lnTo>
                      <a:pt x="346" y="258"/>
                    </a:lnTo>
                    <a:lnTo>
                      <a:pt x="355" y="258"/>
                    </a:lnTo>
                    <a:lnTo>
                      <a:pt x="375" y="253"/>
                    </a:lnTo>
                    <a:lnTo>
                      <a:pt x="385" y="248"/>
                    </a:lnTo>
                    <a:lnTo>
                      <a:pt x="399" y="243"/>
                    </a:lnTo>
                    <a:lnTo>
                      <a:pt x="419" y="238"/>
                    </a:lnTo>
                    <a:lnTo>
                      <a:pt x="428" y="234"/>
                    </a:lnTo>
                    <a:lnTo>
                      <a:pt x="443" y="229"/>
                    </a:lnTo>
                    <a:lnTo>
                      <a:pt x="448" y="224"/>
                    </a:lnTo>
                    <a:lnTo>
                      <a:pt x="462" y="219"/>
                    </a:lnTo>
                    <a:lnTo>
                      <a:pt x="462" y="0"/>
                    </a:lnTo>
                    <a:close/>
                  </a:path>
                </a:pathLst>
              </a:custGeom>
              <a:solidFill>
                <a:srgbClr val="6600FF"/>
              </a:solidFill>
              <a:ln w="8001">
                <a:solidFill>
                  <a:srgbClr val="000000"/>
                </a:solidFill>
                <a:prstDash val="solid"/>
                <a:round/>
                <a:headEnd/>
                <a:tailEnd/>
              </a:ln>
            </p:spPr>
            <p:txBody>
              <a:bodyPr/>
              <a:lstStyle/>
              <a:p>
                <a:endParaRPr lang="en-GB"/>
              </a:p>
            </p:txBody>
          </p:sp>
          <p:sp>
            <p:nvSpPr>
              <p:cNvPr id="192556" name="Freeform 44"/>
              <p:cNvSpPr>
                <a:spLocks/>
              </p:cNvSpPr>
              <p:nvPr/>
            </p:nvSpPr>
            <p:spPr bwMode="auto">
              <a:xfrm>
                <a:off x="4253" y="1740"/>
                <a:ext cx="681" cy="200"/>
              </a:xfrm>
              <a:custGeom>
                <a:avLst/>
                <a:gdLst>
                  <a:gd name="T0" fmla="*/ 681 w 681"/>
                  <a:gd name="T1" fmla="*/ 107 h 200"/>
                  <a:gd name="T2" fmla="*/ 667 w 681"/>
                  <a:gd name="T3" fmla="*/ 112 h 200"/>
                  <a:gd name="T4" fmla="*/ 662 w 681"/>
                  <a:gd name="T5" fmla="*/ 117 h 200"/>
                  <a:gd name="T6" fmla="*/ 647 w 681"/>
                  <a:gd name="T7" fmla="*/ 122 h 200"/>
                  <a:gd name="T8" fmla="*/ 638 w 681"/>
                  <a:gd name="T9" fmla="*/ 127 h 200"/>
                  <a:gd name="T10" fmla="*/ 618 w 681"/>
                  <a:gd name="T11" fmla="*/ 132 h 200"/>
                  <a:gd name="T12" fmla="*/ 604 w 681"/>
                  <a:gd name="T13" fmla="*/ 136 h 200"/>
                  <a:gd name="T14" fmla="*/ 594 w 681"/>
                  <a:gd name="T15" fmla="*/ 141 h 200"/>
                  <a:gd name="T16" fmla="*/ 574 w 681"/>
                  <a:gd name="T17" fmla="*/ 146 h 200"/>
                  <a:gd name="T18" fmla="*/ 565 w 681"/>
                  <a:gd name="T19" fmla="*/ 146 h 200"/>
                  <a:gd name="T20" fmla="*/ 545 w 681"/>
                  <a:gd name="T21" fmla="*/ 151 h 200"/>
                  <a:gd name="T22" fmla="*/ 526 w 681"/>
                  <a:gd name="T23" fmla="*/ 156 h 200"/>
                  <a:gd name="T24" fmla="*/ 511 w 681"/>
                  <a:gd name="T25" fmla="*/ 161 h 200"/>
                  <a:gd name="T26" fmla="*/ 492 w 681"/>
                  <a:gd name="T27" fmla="*/ 166 h 200"/>
                  <a:gd name="T28" fmla="*/ 482 w 681"/>
                  <a:gd name="T29" fmla="*/ 166 h 200"/>
                  <a:gd name="T30" fmla="*/ 458 w 681"/>
                  <a:gd name="T31" fmla="*/ 170 h 200"/>
                  <a:gd name="T32" fmla="*/ 448 w 681"/>
                  <a:gd name="T33" fmla="*/ 170 h 200"/>
                  <a:gd name="T34" fmla="*/ 424 w 681"/>
                  <a:gd name="T35" fmla="*/ 175 h 200"/>
                  <a:gd name="T36" fmla="*/ 399 w 681"/>
                  <a:gd name="T37" fmla="*/ 180 h 200"/>
                  <a:gd name="T38" fmla="*/ 389 w 681"/>
                  <a:gd name="T39" fmla="*/ 180 h 200"/>
                  <a:gd name="T40" fmla="*/ 360 w 681"/>
                  <a:gd name="T41" fmla="*/ 185 h 200"/>
                  <a:gd name="T42" fmla="*/ 351 w 681"/>
                  <a:gd name="T43" fmla="*/ 185 h 200"/>
                  <a:gd name="T44" fmla="*/ 326 w 681"/>
                  <a:gd name="T45" fmla="*/ 190 h 200"/>
                  <a:gd name="T46" fmla="*/ 297 w 681"/>
                  <a:gd name="T47" fmla="*/ 195 h 200"/>
                  <a:gd name="T48" fmla="*/ 287 w 681"/>
                  <a:gd name="T49" fmla="*/ 195 h 200"/>
                  <a:gd name="T50" fmla="*/ 258 w 681"/>
                  <a:gd name="T51" fmla="*/ 195 h 200"/>
                  <a:gd name="T52" fmla="*/ 248 w 681"/>
                  <a:gd name="T53" fmla="*/ 200 h 200"/>
                  <a:gd name="T54" fmla="*/ 219 w 681"/>
                  <a:gd name="T55" fmla="*/ 200 h 200"/>
                  <a:gd name="T56" fmla="*/ 0 w 681"/>
                  <a:gd name="T57" fmla="*/ 0 h 200"/>
                  <a:gd name="T58" fmla="*/ 681 w 681"/>
                  <a:gd name="T59" fmla="*/ 107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81" h="200">
                    <a:moveTo>
                      <a:pt x="681" y="107"/>
                    </a:moveTo>
                    <a:lnTo>
                      <a:pt x="667" y="112"/>
                    </a:lnTo>
                    <a:lnTo>
                      <a:pt x="662" y="117"/>
                    </a:lnTo>
                    <a:lnTo>
                      <a:pt x="647" y="122"/>
                    </a:lnTo>
                    <a:lnTo>
                      <a:pt x="638" y="127"/>
                    </a:lnTo>
                    <a:lnTo>
                      <a:pt x="618" y="132"/>
                    </a:lnTo>
                    <a:lnTo>
                      <a:pt x="604" y="136"/>
                    </a:lnTo>
                    <a:lnTo>
                      <a:pt x="594" y="141"/>
                    </a:lnTo>
                    <a:lnTo>
                      <a:pt x="574" y="146"/>
                    </a:lnTo>
                    <a:lnTo>
                      <a:pt x="565" y="146"/>
                    </a:lnTo>
                    <a:lnTo>
                      <a:pt x="545" y="151"/>
                    </a:lnTo>
                    <a:lnTo>
                      <a:pt x="526" y="156"/>
                    </a:lnTo>
                    <a:lnTo>
                      <a:pt x="511" y="161"/>
                    </a:lnTo>
                    <a:lnTo>
                      <a:pt x="492" y="166"/>
                    </a:lnTo>
                    <a:lnTo>
                      <a:pt x="482" y="166"/>
                    </a:lnTo>
                    <a:lnTo>
                      <a:pt x="458" y="170"/>
                    </a:lnTo>
                    <a:lnTo>
                      <a:pt x="448" y="170"/>
                    </a:lnTo>
                    <a:lnTo>
                      <a:pt x="424" y="175"/>
                    </a:lnTo>
                    <a:lnTo>
                      <a:pt x="399" y="180"/>
                    </a:lnTo>
                    <a:lnTo>
                      <a:pt x="389" y="180"/>
                    </a:lnTo>
                    <a:lnTo>
                      <a:pt x="360" y="185"/>
                    </a:lnTo>
                    <a:lnTo>
                      <a:pt x="351" y="185"/>
                    </a:lnTo>
                    <a:lnTo>
                      <a:pt x="326" y="190"/>
                    </a:lnTo>
                    <a:lnTo>
                      <a:pt x="297" y="195"/>
                    </a:lnTo>
                    <a:lnTo>
                      <a:pt x="287" y="195"/>
                    </a:lnTo>
                    <a:lnTo>
                      <a:pt x="258" y="195"/>
                    </a:lnTo>
                    <a:lnTo>
                      <a:pt x="248" y="200"/>
                    </a:lnTo>
                    <a:lnTo>
                      <a:pt x="219" y="200"/>
                    </a:lnTo>
                    <a:lnTo>
                      <a:pt x="0" y="0"/>
                    </a:lnTo>
                    <a:lnTo>
                      <a:pt x="681" y="107"/>
                    </a:lnTo>
                    <a:close/>
                  </a:path>
                </a:pathLst>
              </a:custGeom>
              <a:solidFill>
                <a:srgbClr val="6600FF"/>
              </a:solidFill>
              <a:ln w="8001">
                <a:solidFill>
                  <a:srgbClr val="000000"/>
                </a:solidFill>
                <a:prstDash val="solid"/>
                <a:round/>
                <a:headEnd/>
                <a:tailEnd/>
              </a:ln>
            </p:spPr>
            <p:txBody>
              <a:bodyPr/>
              <a:lstStyle/>
              <a:p>
                <a:endParaRPr lang="en-GB"/>
              </a:p>
            </p:txBody>
          </p:sp>
          <p:sp>
            <p:nvSpPr>
              <p:cNvPr id="192557" name="Freeform 45"/>
              <p:cNvSpPr>
                <a:spLocks/>
              </p:cNvSpPr>
              <p:nvPr/>
            </p:nvSpPr>
            <p:spPr bwMode="auto">
              <a:xfrm>
                <a:off x="4312" y="1940"/>
                <a:ext cx="160" cy="228"/>
              </a:xfrm>
              <a:custGeom>
                <a:avLst/>
                <a:gdLst>
                  <a:gd name="T0" fmla="*/ 160 w 160"/>
                  <a:gd name="T1" fmla="*/ 0 h 228"/>
                  <a:gd name="T2" fmla="*/ 150 w 160"/>
                  <a:gd name="T3" fmla="*/ 0 h 228"/>
                  <a:gd name="T4" fmla="*/ 121 w 160"/>
                  <a:gd name="T5" fmla="*/ 4 h 228"/>
                  <a:gd name="T6" fmla="*/ 107 w 160"/>
                  <a:gd name="T7" fmla="*/ 4 h 228"/>
                  <a:gd name="T8" fmla="*/ 92 w 160"/>
                  <a:gd name="T9" fmla="*/ 4 h 228"/>
                  <a:gd name="T10" fmla="*/ 68 w 160"/>
                  <a:gd name="T11" fmla="*/ 4 h 228"/>
                  <a:gd name="T12" fmla="*/ 53 w 160"/>
                  <a:gd name="T13" fmla="*/ 4 h 228"/>
                  <a:gd name="T14" fmla="*/ 39 w 160"/>
                  <a:gd name="T15" fmla="*/ 4 h 228"/>
                  <a:gd name="T16" fmla="*/ 14 w 160"/>
                  <a:gd name="T17" fmla="*/ 9 h 228"/>
                  <a:gd name="T18" fmla="*/ 0 w 160"/>
                  <a:gd name="T19" fmla="*/ 9 h 228"/>
                  <a:gd name="T20" fmla="*/ 0 w 160"/>
                  <a:gd name="T21" fmla="*/ 228 h 228"/>
                  <a:gd name="T22" fmla="*/ 14 w 160"/>
                  <a:gd name="T23" fmla="*/ 228 h 228"/>
                  <a:gd name="T24" fmla="*/ 39 w 160"/>
                  <a:gd name="T25" fmla="*/ 223 h 228"/>
                  <a:gd name="T26" fmla="*/ 53 w 160"/>
                  <a:gd name="T27" fmla="*/ 223 h 228"/>
                  <a:gd name="T28" fmla="*/ 68 w 160"/>
                  <a:gd name="T29" fmla="*/ 223 h 228"/>
                  <a:gd name="T30" fmla="*/ 92 w 160"/>
                  <a:gd name="T31" fmla="*/ 223 h 228"/>
                  <a:gd name="T32" fmla="*/ 107 w 160"/>
                  <a:gd name="T33" fmla="*/ 223 h 228"/>
                  <a:gd name="T34" fmla="*/ 121 w 160"/>
                  <a:gd name="T35" fmla="*/ 223 h 228"/>
                  <a:gd name="T36" fmla="*/ 150 w 160"/>
                  <a:gd name="T37" fmla="*/ 218 h 228"/>
                  <a:gd name="T38" fmla="*/ 160 w 160"/>
                  <a:gd name="T39" fmla="*/ 218 h 228"/>
                  <a:gd name="T40" fmla="*/ 160 w 160"/>
                  <a:gd name="T41" fmla="*/ 0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228">
                    <a:moveTo>
                      <a:pt x="160" y="0"/>
                    </a:moveTo>
                    <a:lnTo>
                      <a:pt x="150" y="0"/>
                    </a:lnTo>
                    <a:lnTo>
                      <a:pt x="121" y="4"/>
                    </a:lnTo>
                    <a:lnTo>
                      <a:pt x="107" y="4"/>
                    </a:lnTo>
                    <a:lnTo>
                      <a:pt x="92" y="4"/>
                    </a:lnTo>
                    <a:lnTo>
                      <a:pt x="68" y="4"/>
                    </a:lnTo>
                    <a:lnTo>
                      <a:pt x="53" y="4"/>
                    </a:lnTo>
                    <a:lnTo>
                      <a:pt x="39" y="4"/>
                    </a:lnTo>
                    <a:lnTo>
                      <a:pt x="14" y="9"/>
                    </a:lnTo>
                    <a:lnTo>
                      <a:pt x="0" y="9"/>
                    </a:lnTo>
                    <a:lnTo>
                      <a:pt x="0" y="228"/>
                    </a:lnTo>
                    <a:lnTo>
                      <a:pt x="14" y="228"/>
                    </a:lnTo>
                    <a:lnTo>
                      <a:pt x="39" y="223"/>
                    </a:lnTo>
                    <a:lnTo>
                      <a:pt x="53" y="223"/>
                    </a:lnTo>
                    <a:lnTo>
                      <a:pt x="68" y="223"/>
                    </a:lnTo>
                    <a:lnTo>
                      <a:pt x="92" y="223"/>
                    </a:lnTo>
                    <a:lnTo>
                      <a:pt x="107" y="223"/>
                    </a:lnTo>
                    <a:lnTo>
                      <a:pt x="121" y="223"/>
                    </a:lnTo>
                    <a:lnTo>
                      <a:pt x="150" y="218"/>
                    </a:lnTo>
                    <a:lnTo>
                      <a:pt x="160" y="218"/>
                    </a:lnTo>
                    <a:lnTo>
                      <a:pt x="160" y="0"/>
                    </a:lnTo>
                    <a:close/>
                  </a:path>
                </a:pathLst>
              </a:custGeom>
              <a:solidFill>
                <a:srgbClr val="99CCFF"/>
              </a:solidFill>
              <a:ln w="8001">
                <a:solidFill>
                  <a:srgbClr val="000000"/>
                </a:solidFill>
                <a:prstDash val="solid"/>
                <a:round/>
                <a:headEnd/>
                <a:tailEnd/>
              </a:ln>
            </p:spPr>
            <p:txBody>
              <a:bodyPr/>
              <a:lstStyle/>
              <a:p>
                <a:endParaRPr lang="en-GB"/>
              </a:p>
            </p:txBody>
          </p:sp>
          <p:sp>
            <p:nvSpPr>
              <p:cNvPr id="192558" name="Freeform 46"/>
              <p:cNvSpPr>
                <a:spLocks/>
              </p:cNvSpPr>
              <p:nvPr/>
            </p:nvSpPr>
            <p:spPr bwMode="auto">
              <a:xfrm>
                <a:off x="4253" y="1740"/>
                <a:ext cx="219" cy="209"/>
              </a:xfrm>
              <a:custGeom>
                <a:avLst/>
                <a:gdLst>
                  <a:gd name="T0" fmla="*/ 219 w 219"/>
                  <a:gd name="T1" fmla="*/ 200 h 209"/>
                  <a:gd name="T2" fmla="*/ 209 w 219"/>
                  <a:gd name="T3" fmla="*/ 200 h 209"/>
                  <a:gd name="T4" fmla="*/ 180 w 219"/>
                  <a:gd name="T5" fmla="*/ 204 h 209"/>
                  <a:gd name="T6" fmla="*/ 166 w 219"/>
                  <a:gd name="T7" fmla="*/ 204 h 209"/>
                  <a:gd name="T8" fmla="*/ 151 w 219"/>
                  <a:gd name="T9" fmla="*/ 204 h 209"/>
                  <a:gd name="T10" fmla="*/ 127 w 219"/>
                  <a:gd name="T11" fmla="*/ 204 h 209"/>
                  <a:gd name="T12" fmla="*/ 112 w 219"/>
                  <a:gd name="T13" fmla="*/ 204 h 209"/>
                  <a:gd name="T14" fmla="*/ 98 w 219"/>
                  <a:gd name="T15" fmla="*/ 204 h 209"/>
                  <a:gd name="T16" fmla="*/ 73 w 219"/>
                  <a:gd name="T17" fmla="*/ 209 h 209"/>
                  <a:gd name="T18" fmla="*/ 59 w 219"/>
                  <a:gd name="T19" fmla="*/ 209 h 209"/>
                  <a:gd name="T20" fmla="*/ 0 w 219"/>
                  <a:gd name="T21" fmla="*/ 0 h 209"/>
                  <a:gd name="T22" fmla="*/ 219 w 219"/>
                  <a:gd name="T23" fmla="*/ 20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19" h="209">
                    <a:moveTo>
                      <a:pt x="219" y="200"/>
                    </a:moveTo>
                    <a:lnTo>
                      <a:pt x="209" y="200"/>
                    </a:lnTo>
                    <a:lnTo>
                      <a:pt x="180" y="204"/>
                    </a:lnTo>
                    <a:lnTo>
                      <a:pt x="166" y="204"/>
                    </a:lnTo>
                    <a:lnTo>
                      <a:pt x="151" y="204"/>
                    </a:lnTo>
                    <a:lnTo>
                      <a:pt x="127" y="204"/>
                    </a:lnTo>
                    <a:lnTo>
                      <a:pt x="112" y="204"/>
                    </a:lnTo>
                    <a:lnTo>
                      <a:pt x="98" y="204"/>
                    </a:lnTo>
                    <a:lnTo>
                      <a:pt x="73" y="209"/>
                    </a:lnTo>
                    <a:lnTo>
                      <a:pt x="59" y="209"/>
                    </a:lnTo>
                    <a:lnTo>
                      <a:pt x="0" y="0"/>
                    </a:lnTo>
                    <a:lnTo>
                      <a:pt x="219" y="200"/>
                    </a:lnTo>
                    <a:close/>
                  </a:path>
                </a:pathLst>
              </a:custGeom>
              <a:solidFill>
                <a:srgbClr val="99CCFF"/>
              </a:solidFill>
              <a:ln w="8001">
                <a:solidFill>
                  <a:srgbClr val="000000"/>
                </a:solidFill>
                <a:prstDash val="solid"/>
                <a:round/>
                <a:headEnd/>
                <a:tailEnd/>
              </a:ln>
            </p:spPr>
            <p:txBody>
              <a:bodyPr/>
              <a:lstStyle/>
              <a:p>
                <a:endParaRPr lang="en-GB"/>
              </a:p>
            </p:txBody>
          </p:sp>
          <p:sp>
            <p:nvSpPr>
              <p:cNvPr id="192559" name="Freeform 47"/>
              <p:cNvSpPr>
                <a:spLocks/>
              </p:cNvSpPr>
              <p:nvPr/>
            </p:nvSpPr>
            <p:spPr bwMode="auto">
              <a:xfrm>
                <a:off x="3601" y="1862"/>
                <a:ext cx="711" cy="306"/>
              </a:xfrm>
              <a:custGeom>
                <a:avLst/>
                <a:gdLst>
                  <a:gd name="T0" fmla="*/ 681 w 711"/>
                  <a:gd name="T1" fmla="*/ 87 h 306"/>
                  <a:gd name="T2" fmla="*/ 638 w 711"/>
                  <a:gd name="T3" fmla="*/ 87 h 306"/>
                  <a:gd name="T4" fmla="*/ 599 w 711"/>
                  <a:gd name="T5" fmla="*/ 87 h 306"/>
                  <a:gd name="T6" fmla="*/ 555 w 711"/>
                  <a:gd name="T7" fmla="*/ 82 h 306"/>
                  <a:gd name="T8" fmla="*/ 501 w 711"/>
                  <a:gd name="T9" fmla="*/ 82 h 306"/>
                  <a:gd name="T10" fmla="*/ 462 w 711"/>
                  <a:gd name="T11" fmla="*/ 78 h 306"/>
                  <a:gd name="T12" fmla="*/ 419 w 711"/>
                  <a:gd name="T13" fmla="*/ 78 h 306"/>
                  <a:gd name="T14" fmla="*/ 370 w 711"/>
                  <a:gd name="T15" fmla="*/ 73 h 306"/>
                  <a:gd name="T16" fmla="*/ 331 w 711"/>
                  <a:gd name="T17" fmla="*/ 68 h 306"/>
                  <a:gd name="T18" fmla="*/ 292 w 711"/>
                  <a:gd name="T19" fmla="*/ 63 h 306"/>
                  <a:gd name="T20" fmla="*/ 253 w 711"/>
                  <a:gd name="T21" fmla="*/ 58 h 306"/>
                  <a:gd name="T22" fmla="*/ 209 w 711"/>
                  <a:gd name="T23" fmla="*/ 48 h 306"/>
                  <a:gd name="T24" fmla="*/ 175 w 711"/>
                  <a:gd name="T25" fmla="*/ 44 h 306"/>
                  <a:gd name="T26" fmla="*/ 141 w 711"/>
                  <a:gd name="T27" fmla="*/ 39 h 306"/>
                  <a:gd name="T28" fmla="*/ 102 w 711"/>
                  <a:gd name="T29" fmla="*/ 29 h 306"/>
                  <a:gd name="T30" fmla="*/ 73 w 711"/>
                  <a:gd name="T31" fmla="*/ 19 h 306"/>
                  <a:gd name="T32" fmla="*/ 44 w 711"/>
                  <a:gd name="T33" fmla="*/ 14 h 306"/>
                  <a:gd name="T34" fmla="*/ 20 w 711"/>
                  <a:gd name="T35" fmla="*/ 5 h 306"/>
                  <a:gd name="T36" fmla="*/ 0 w 711"/>
                  <a:gd name="T37" fmla="*/ 219 h 306"/>
                  <a:gd name="T38" fmla="*/ 24 w 711"/>
                  <a:gd name="T39" fmla="*/ 223 h 306"/>
                  <a:gd name="T40" fmla="*/ 63 w 711"/>
                  <a:gd name="T41" fmla="*/ 238 h 306"/>
                  <a:gd name="T42" fmla="*/ 93 w 711"/>
                  <a:gd name="T43" fmla="*/ 243 h 306"/>
                  <a:gd name="T44" fmla="*/ 122 w 711"/>
                  <a:gd name="T45" fmla="*/ 253 h 306"/>
                  <a:gd name="T46" fmla="*/ 151 w 711"/>
                  <a:gd name="T47" fmla="*/ 257 h 306"/>
                  <a:gd name="T48" fmla="*/ 195 w 711"/>
                  <a:gd name="T49" fmla="*/ 267 h 306"/>
                  <a:gd name="T50" fmla="*/ 234 w 711"/>
                  <a:gd name="T51" fmla="*/ 272 h 306"/>
                  <a:gd name="T52" fmla="*/ 268 w 711"/>
                  <a:gd name="T53" fmla="*/ 277 h 306"/>
                  <a:gd name="T54" fmla="*/ 307 w 711"/>
                  <a:gd name="T55" fmla="*/ 282 h 306"/>
                  <a:gd name="T56" fmla="*/ 355 w 711"/>
                  <a:gd name="T57" fmla="*/ 291 h 306"/>
                  <a:gd name="T58" fmla="*/ 394 w 711"/>
                  <a:gd name="T59" fmla="*/ 291 h 306"/>
                  <a:gd name="T60" fmla="*/ 433 w 711"/>
                  <a:gd name="T61" fmla="*/ 296 h 306"/>
                  <a:gd name="T62" fmla="*/ 487 w 711"/>
                  <a:gd name="T63" fmla="*/ 301 h 306"/>
                  <a:gd name="T64" fmla="*/ 531 w 711"/>
                  <a:gd name="T65" fmla="*/ 301 h 306"/>
                  <a:gd name="T66" fmla="*/ 569 w 711"/>
                  <a:gd name="T67" fmla="*/ 306 h 306"/>
                  <a:gd name="T68" fmla="*/ 613 w 711"/>
                  <a:gd name="T69" fmla="*/ 306 h 306"/>
                  <a:gd name="T70" fmla="*/ 667 w 711"/>
                  <a:gd name="T71" fmla="*/ 306 h 306"/>
                  <a:gd name="T72" fmla="*/ 711 w 711"/>
                  <a:gd name="T73" fmla="*/ 30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11" h="306">
                    <a:moveTo>
                      <a:pt x="711" y="87"/>
                    </a:moveTo>
                    <a:lnTo>
                      <a:pt x="681" y="87"/>
                    </a:lnTo>
                    <a:lnTo>
                      <a:pt x="667" y="87"/>
                    </a:lnTo>
                    <a:lnTo>
                      <a:pt x="638" y="87"/>
                    </a:lnTo>
                    <a:lnTo>
                      <a:pt x="613" y="87"/>
                    </a:lnTo>
                    <a:lnTo>
                      <a:pt x="599" y="87"/>
                    </a:lnTo>
                    <a:lnTo>
                      <a:pt x="569" y="87"/>
                    </a:lnTo>
                    <a:lnTo>
                      <a:pt x="555" y="82"/>
                    </a:lnTo>
                    <a:lnTo>
                      <a:pt x="531" y="82"/>
                    </a:lnTo>
                    <a:lnTo>
                      <a:pt x="501" y="82"/>
                    </a:lnTo>
                    <a:lnTo>
                      <a:pt x="487" y="82"/>
                    </a:lnTo>
                    <a:lnTo>
                      <a:pt x="462" y="78"/>
                    </a:lnTo>
                    <a:lnTo>
                      <a:pt x="433" y="78"/>
                    </a:lnTo>
                    <a:lnTo>
                      <a:pt x="419" y="78"/>
                    </a:lnTo>
                    <a:lnTo>
                      <a:pt x="394" y="73"/>
                    </a:lnTo>
                    <a:lnTo>
                      <a:pt x="370" y="73"/>
                    </a:lnTo>
                    <a:lnTo>
                      <a:pt x="355" y="73"/>
                    </a:lnTo>
                    <a:lnTo>
                      <a:pt x="331" y="68"/>
                    </a:lnTo>
                    <a:lnTo>
                      <a:pt x="307" y="63"/>
                    </a:lnTo>
                    <a:lnTo>
                      <a:pt x="292" y="63"/>
                    </a:lnTo>
                    <a:lnTo>
                      <a:pt x="268" y="58"/>
                    </a:lnTo>
                    <a:lnTo>
                      <a:pt x="253" y="58"/>
                    </a:lnTo>
                    <a:lnTo>
                      <a:pt x="234" y="53"/>
                    </a:lnTo>
                    <a:lnTo>
                      <a:pt x="209" y="48"/>
                    </a:lnTo>
                    <a:lnTo>
                      <a:pt x="195" y="48"/>
                    </a:lnTo>
                    <a:lnTo>
                      <a:pt x="175" y="44"/>
                    </a:lnTo>
                    <a:lnTo>
                      <a:pt x="151" y="39"/>
                    </a:lnTo>
                    <a:lnTo>
                      <a:pt x="141" y="39"/>
                    </a:lnTo>
                    <a:lnTo>
                      <a:pt x="122" y="34"/>
                    </a:lnTo>
                    <a:lnTo>
                      <a:pt x="102" y="29"/>
                    </a:lnTo>
                    <a:lnTo>
                      <a:pt x="93" y="24"/>
                    </a:lnTo>
                    <a:lnTo>
                      <a:pt x="73" y="19"/>
                    </a:lnTo>
                    <a:lnTo>
                      <a:pt x="63" y="19"/>
                    </a:lnTo>
                    <a:lnTo>
                      <a:pt x="44" y="14"/>
                    </a:lnTo>
                    <a:lnTo>
                      <a:pt x="24" y="5"/>
                    </a:lnTo>
                    <a:lnTo>
                      <a:pt x="20" y="5"/>
                    </a:lnTo>
                    <a:lnTo>
                      <a:pt x="0" y="0"/>
                    </a:lnTo>
                    <a:lnTo>
                      <a:pt x="0" y="219"/>
                    </a:lnTo>
                    <a:lnTo>
                      <a:pt x="20" y="223"/>
                    </a:lnTo>
                    <a:lnTo>
                      <a:pt x="24" y="223"/>
                    </a:lnTo>
                    <a:lnTo>
                      <a:pt x="44" y="233"/>
                    </a:lnTo>
                    <a:lnTo>
                      <a:pt x="63" y="238"/>
                    </a:lnTo>
                    <a:lnTo>
                      <a:pt x="73" y="238"/>
                    </a:lnTo>
                    <a:lnTo>
                      <a:pt x="93" y="243"/>
                    </a:lnTo>
                    <a:lnTo>
                      <a:pt x="102" y="248"/>
                    </a:lnTo>
                    <a:lnTo>
                      <a:pt x="122" y="253"/>
                    </a:lnTo>
                    <a:lnTo>
                      <a:pt x="141" y="257"/>
                    </a:lnTo>
                    <a:lnTo>
                      <a:pt x="151" y="257"/>
                    </a:lnTo>
                    <a:lnTo>
                      <a:pt x="175" y="262"/>
                    </a:lnTo>
                    <a:lnTo>
                      <a:pt x="195" y="267"/>
                    </a:lnTo>
                    <a:lnTo>
                      <a:pt x="209" y="267"/>
                    </a:lnTo>
                    <a:lnTo>
                      <a:pt x="234" y="272"/>
                    </a:lnTo>
                    <a:lnTo>
                      <a:pt x="253" y="277"/>
                    </a:lnTo>
                    <a:lnTo>
                      <a:pt x="268" y="277"/>
                    </a:lnTo>
                    <a:lnTo>
                      <a:pt x="292" y="282"/>
                    </a:lnTo>
                    <a:lnTo>
                      <a:pt x="307" y="282"/>
                    </a:lnTo>
                    <a:lnTo>
                      <a:pt x="331" y="287"/>
                    </a:lnTo>
                    <a:lnTo>
                      <a:pt x="355" y="291"/>
                    </a:lnTo>
                    <a:lnTo>
                      <a:pt x="370" y="291"/>
                    </a:lnTo>
                    <a:lnTo>
                      <a:pt x="394" y="291"/>
                    </a:lnTo>
                    <a:lnTo>
                      <a:pt x="419" y="296"/>
                    </a:lnTo>
                    <a:lnTo>
                      <a:pt x="433" y="296"/>
                    </a:lnTo>
                    <a:lnTo>
                      <a:pt x="462" y="296"/>
                    </a:lnTo>
                    <a:lnTo>
                      <a:pt x="487" y="301"/>
                    </a:lnTo>
                    <a:lnTo>
                      <a:pt x="501" y="301"/>
                    </a:lnTo>
                    <a:lnTo>
                      <a:pt x="531" y="301"/>
                    </a:lnTo>
                    <a:lnTo>
                      <a:pt x="555" y="301"/>
                    </a:lnTo>
                    <a:lnTo>
                      <a:pt x="569" y="306"/>
                    </a:lnTo>
                    <a:lnTo>
                      <a:pt x="599" y="306"/>
                    </a:lnTo>
                    <a:lnTo>
                      <a:pt x="613" y="306"/>
                    </a:lnTo>
                    <a:lnTo>
                      <a:pt x="638" y="306"/>
                    </a:lnTo>
                    <a:lnTo>
                      <a:pt x="667" y="306"/>
                    </a:lnTo>
                    <a:lnTo>
                      <a:pt x="681" y="306"/>
                    </a:lnTo>
                    <a:lnTo>
                      <a:pt x="711" y="306"/>
                    </a:lnTo>
                    <a:lnTo>
                      <a:pt x="711" y="87"/>
                    </a:lnTo>
                    <a:close/>
                  </a:path>
                </a:pathLst>
              </a:custGeom>
              <a:solidFill>
                <a:srgbClr val="CCECFF"/>
              </a:solidFill>
              <a:ln w="8001">
                <a:solidFill>
                  <a:srgbClr val="000000"/>
                </a:solidFill>
                <a:prstDash val="solid"/>
                <a:round/>
                <a:headEnd/>
                <a:tailEnd/>
              </a:ln>
            </p:spPr>
            <p:txBody>
              <a:bodyPr/>
              <a:lstStyle/>
              <a:p>
                <a:endParaRPr lang="en-GB"/>
              </a:p>
            </p:txBody>
          </p:sp>
          <p:sp>
            <p:nvSpPr>
              <p:cNvPr id="192560" name="Freeform 48"/>
              <p:cNvSpPr>
                <a:spLocks/>
              </p:cNvSpPr>
              <p:nvPr/>
            </p:nvSpPr>
            <p:spPr bwMode="auto">
              <a:xfrm>
                <a:off x="3601" y="1740"/>
                <a:ext cx="711" cy="209"/>
              </a:xfrm>
              <a:custGeom>
                <a:avLst/>
                <a:gdLst>
                  <a:gd name="T0" fmla="*/ 711 w 711"/>
                  <a:gd name="T1" fmla="*/ 209 h 209"/>
                  <a:gd name="T2" fmla="*/ 681 w 711"/>
                  <a:gd name="T3" fmla="*/ 209 h 209"/>
                  <a:gd name="T4" fmla="*/ 667 w 711"/>
                  <a:gd name="T5" fmla="*/ 209 h 209"/>
                  <a:gd name="T6" fmla="*/ 638 w 711"/>
                  <a:gd name="T7" fmla="*/ 209 h 209"/>
                  <a:gd name="T8" fmla="*/ 613 w 711"/>
                  <a:gd name="T9" fmla="*/ 209 h 209"/>
                  <a:gd name="T10" fmla="*/ 599 w 711"/>
                  <a:gd name="T11" fmla="*/ 209 h 209"/>
                  <a:gd name="T12" fmla="*/ 569 w 711"/>
                  <a:gd name="T13" fmla="*/ 209 h 209"/>
                  <a:gd name="T14" fmla="*/ 555 w 711"/>
                  <a:gd name="T15" fmla="*/ 204 h 209"/>
                  <a:gd name="T16" fmla="*/ 531 w 711"/>
                  <a:gd name="T17" fmla="*/ 204 h 209"/>
                  <a:gd name="T18" fmla="*/ 501 w 711"/>
                  <a:gd name="T19" fmla="*/ 204 h 209"/>
                  <a:gd name="T20" fmla="*/ 487 w 711"/>
                  <a:gd name="T21" fmla="*/ 204 h 209"/>
                  <a:gd name="T22" fmla="*/ 462 w 711"/>
                  <a:gd name="T23" fmla="*/ 200 h 209"/>
                  <a:gd name="T24" fmla="*/ 433 w 711"/>
                  <a:gd name="T25" fmla="*/ 200 h 209"/>
                  <a:gd name="T26" fmla="*/ 419 w 711"/>
                  <a:gd name="T27" fmla="*/ 200 h 209"/>
                  <a:gd name="T28" fmla="*/ 394 w 711"/>
                  <a:gd name="T29" fmla="*/ 195 h 209"/>
                  <a:gd name="T30" fmla="*/ 370 w 711"/>
                  <a:gd name="T31" fmla="*/ 195 h 209"/>
                  <a:gd name="T32" fmla="*/ 355 w 711"/>
                  <a:gd name="T33" fmla="*/ 195 h 209"/>
                  <a:gd name="T34" fmla="*/ 331 w 711"/>
                  <a:gd name="T35" fmla="*/ 190 h 209"/>
                  <a:gd name="T36" fmla="*/ 307 w 711"/>
                  <a:gd name="T37" fmla="*/ 185 h 209"/>
                  <a:gd name="T38" fmla="*/ 292 w 711"/>
                  <a:gd name="T39" fmla="*/ 185 h 209"/>
                  <a:gd name="T40" fmla="*/ 268 w 711"/>
                  <a:gd name="T41" fmla="*/ 180 h 209"/>
                  <a:gd name="T42" fmla="*/ 253 w 711"/>
                  <a:gd name="T43" fmla="*/ 180 h 209"/>
                  <a:gd name="T44" fmla="*/ 234 w 711"/>
                  <a:gd name="T45" fmla="*/ 175 h 209"/>
                  <a:gd name="T46" fmla="*/ 209 w 711"/>
                  <a:gd name="T47" fmla="*/ 170 h 209"/>
                  <a:gd name="T48" fmla="*/ 195 w 711"/>
                  <a:gd name="T49" fmla="*/ 170 h 209"/>
                  <a:gd name="T50" fmla="*/ 175 w 711"/>
                  <a:gd name="T51" fmla="*/ 166 h 209"/>
                  <a:gd name="T52" fmla="*/ 151 w 711"/>
                  <a:gd name="T53" fmla="*/ 161 h 209"/>
                  <a:gd name="T54" fmla="*/ 141 w 711"/>
                  <a:gd name="T55" fmla="*/ 161 h 209"/>
                  <a:gd name="T56" fmla="*/ 122 w 711"/>
                  <a:gd name="T57" fmla="*/ 156 h 209"/>
                  <a:gd name="T58" fmla="*/ 102 w 711"/>
                  <a:gd name="T59" fmla="*/ 151 h 209"/>
                  <a:gd name="T60" fmla="*/ 93 w 711"/>
                  <a:gd name="T61" fmla="*/ 146 h 209"/>
                  <a:gd name="T62" fmla="*/ 73 w 711"/>
                  <a:gd name="T63" fmla="*/ 141 h 209"/>
                  <a:gd name="T64" fmla="*/ 63 w 711"/>
                  <a:gd name="T65" fmla="*/ 141 h 209"/>
                  <a:gd name="T66" fmla="*/ 44 w 711"/>
                  <a:gd name="T67" fmla="*/ 136 h 209"/>
                  <a:gd name="T68" fmla="*/ 24 w 711"/>
                  <a:gd name="T69" fmla="*/ 127 h 209"/>
                  <a:gd name="T70" fmla="*/ 20 w 711"/>
                  <a:gd name="T71" fmla="*/ 127 h 209"/>
                  <a:gd name="T72" fmla="*/ 0 w 711"/>
                  <a:gd name="T73" fmla="*/ 122 h 209"/>
                  <a:gd name="T74" fmla="*/ 652 w 711"/>
                  <a:gd name="T75" fmla="*/ 0 h 209"/>
                  <a:gd name="T76" fmla="*/ 711 w 711"/>
                  <a:gd name="T77" fmla="*/ 209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11" h="209">
                    <a:moveTo>
                      <a:pt x="711" y="209"/>
                    </a:moveTo>
                    <a:lnTo>
                      <a:pt x="681" y="209"/>
                    </a:lnTo>
                    <a:lnTo>
                      <a:pt x="667" y="209"/>
                    </a:lnTo>
                    <a:lnTo>
                      <a:pt x="638" y="209"/>
                    </a:lnTo>
                    <a:lnTo>
                      <a:pt x="613" y="209"/>
                    </a:lnTo>
                    <a:lnTo>
                      <a:pt x="599" y="209"/>
                    </a:lnTo>
                    <a:lnTo>
                      <a:pt x="569" y="209"/>
                    </a:lnTo>
                    <a:lnTo>
                      <a:pt x="555" y="204"/>
                    </a:lnTo>
                    <a:lnTo>
                      <a:pt x="531" y="204"/>
                    </a:lnTo>
                    <a:lnTo>
                      <a:pt x="501" y="204"/>
                    </a:lnTo>
                    <a:lnTo>
                      <a:pt x="487" y="204"/>
                    </a:lnTo>
                    <a:lnTo>
                      <a:pt x="462" y="200"/>
                    </a:lnTo>
                    <a:lnTo>
                      <a:pt x="433" y="200"/>
                    </a:lnTo>
                    <a:lnTo>
                      <a:pt x="419" y="200"/>
                    </a:lnTo>
                    <a:lnTo>
                      <a:pt x="394" y="195"/>
                    </a:lnTo>
                    <a:lnTo>
                      <a:pt x="370" y="195"/>
                    </a:lnTo>
                    <a:lnTo>
                      <a:pt x="355" y="195"/>
                    </a:lnTo>
                    <a:lnTo>
                      <a:pt x="331" y="190"/>
                    </a:lnTo>
                    <a:lnTo>
                      <a:pt x="307" y="185"/>
                    </a:lnTo>
                    <a:lnTo>
                      <a:pt x="292" y="185"/>
                    </a:lnTo>
                    <a:lnTo>
                      <a:pt x="268" y="180"/>
                    </a:lnTo>
                    <a:lnTo>
                      <a:pt x="253" y="180"/>
                    </a:lnTo>
                    <a:lnTo>
                      <a:pt x="234" y="175"/>
                    </a:lnTo>
                    <a:lnTo>
                      <a:pt x="209" y="170"/>
                    </a:lnTo>
                    <a:lnTo>
                      <a:pt x="195" y="170"/>
                    </a:lnTo>
                    <a:lnTo>
                      <a:pt x="175" y="166"/>
                    </a:lnTo>
                    <a:lnTo>
                      <a:pt x="151" y="161"/>
                    </a:lnTo>
                    <a:lnTo>
                      <a:pt x="141" y="161"/>
                    </a:lnTo>
                    <a:lnTo>
                      <a:pt x="122" y="156"/>
                    </a:lnTo>
                    <a:lnTo>
                      <a:pt x="102" y="151"/>
                    </a:lnTo>
                    <a:lnTo>
                      <a:pt x="93" y="146"/>
                    </a:lnTo>
                    <a:lnTo>
                      <a:pt x="73" y="141"/>
                    </a:lnTo>
                    <a:lnTo>
                      <a:pt x="63" y="141"/>
                    </a:lnTo>
                    <a:lnTo>
                      <a:pt x="44" y="136"/>
                    </a:lnTo>
                    <a:lnTo>
                      <a:pt x="24" y="127"/>
                    </a:lnTo>
                    <a:lnTo>
                      <a:pt x="20" y="127"/>
                    </a:lnTo>
                    <a:lnTo>
                      <a:pt x="0" y="122"/>
                    </a:lnTo>
                    <a:lnTo>
                      <a:pt x="652" y="0"/>
                    </a:lnTo>
                    <a:lnTo>
                      <a:pt x="711" y="209"/>
                    </a:lnTo>
                    <a:close/>
                  </a:path>
                </a:pathLst>
              </a:custGeom>
              <a:solidFill>
                <a:srgbClr val="CCECFF"/>
              </a:solidFill>
              <a:ln w="8001">
                <a:solidFill>
                  <a:srgbClr val="000000"/>
                </a:solidFill>
                <a:prstDash val="solid"/>
                <a:round/>
                <a:headEnd/>
                <a:tailEnd/>
              </a:ln>
            </p:spPr>
            <p:txBody>
              <a:bodyPr/>
              <a:lstStyle/>
              <a:p>
                <a:endParaRPr lang="en-GB"/>
              </a:p>
            </p:txBody>
          </p:sp>
          <p:sp>
            <p:nvSpPr>
              <p:cNvPr id="192561" name="Rectangle 49"/>
              <p:cNvSpPr>
                <a:spLocks noChangeArrowheads="1"/>
              </p:cNvSpPr>
              <p:nvPr/>
            </p:nvSpPr>
            <p:spPr bwMode="auto">
              <a:xfrm>
                <a:off x="5000" y="1565"/>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34%</a:t>
                </a:r>
                <a:endParaRPr lang="en-GB" altLang="en-US"/>
              </a:p>
            </p:txBody>
          </p:sp>
          <p:sp>
            <p:nvSpPr>
              <p:cNvPr id="192562" name="Rectangle 50"/>
              <p:cNvSpPr>
                <a:spLocks noChangeArrowheads="1"/>
              </p:cNvSpPr>
              <p:nvPr/>
            </p:nvSpPr>
            <p:spPr bwMode="auto">
              <a:xfrm>
                <a:off x="4791" y="2139"/>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12%</a:t>
                </a:r>
                <a:endParaRPr lang="en-GB" altLang="en-US"/>
              </a:p>
            </p:txBody>
          </p:sp>
          <p:sp>
            <p:nvSpPr>
              <p:cNvPr id="192563" name="Rectangle 51"/>
              <p:cNvSpPr>
                <a:spLocks noChangeArrowheads="1"/>
              </p:cNvSpPr>
              <p:nvPr/>
            </p:nvSpPr>
            <p:spPr bwMode="auto">
              <a:xfrm>
                <a:off x="4409" y="2178"/>
                <a:ext cx="9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3%</a:t>
                </a:r>
                <a:endParaRPr lang="en-GB" altLang="en-US"/>
              </a:p>
            </p:txBody>
          </p:sp>
          <p:sp>
            <p:nvSpPr>
              <p:cNvPr id="192564" name="Rectangle 52"/>
              <p:cNvSpPr>
                <a:spLocks noChangeArrowheads="1"/>
              </p:cNvSpPr>
              <p:nvPr/>
            </p:nvSpPr>
            <p:spPr bwMode="auto">
              <a:xfrm>
                <a:off x="3731" y="2163"/>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GB" altLang="en-US" sz="800">
                    <a:solidFill>
                      <a:srgbClr val="000000"/>
                    </a:solidFill>
                    <a:latin typeface="Arial" charset="0"/>
                  </a:rPr>
                  <a:t>16%</a:t>
                </a:r>
                <a:endParaRPr lang="en-GB" altLang="en-US"/>
              </a:p>
            </p:txBody>
          </p:sp>
          <p:sp>
            <p:nvSpPr>
              <p:cNvPr id="192565" name="Rectangle 53"/>
              <p:cNvSpPr>
                <a:spLocks noChangeArrowheads="1"/>
              </p:cNvSpPr>
              <p:nvPr/>
            </p:nvSpPr>
            <p:spPr bwMode="auto">
              <a:xfrm>
                <a:off x="3331" y="1663"/>
                <a:ext cx="147"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GB" altLang="en-US" sz="800">
                    <a:solidFill>
                      <a:srgbClr val="000000"/>
                    </a:solidFill>
                    <a:latin typeface="Arial" charset="0"/>
                  </a:rPr>
                  <a:t>24% </a:t>
                </a:r>
                <a:endParaRPr lang="en-GB" altLang="en-US"/>
              </a:p>
            </p:txBody>
          </p:sp>
          <p:sp>
            <p:nvSpPr>
              <p:cNvPr id="192566" name="Rectangle 54"/>
              <p:cNvSpPr>
                <a:spLocks noChangeArrowheads="1"/>
              </p:cNvSpPr>
              <p:nvPr/>
            </p:nvSpPr>
            <p:spPr bwMode="auto">
              <a:xfrm>
                <a:off x="3867" y="1454"/>
                <a:ext cx="129"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GB" altLang="en-US" sz="800">
                    <a:solidFill>
                      <a:srgbClr val="000000"/>
                    </a:solidFill>
                    <a:latin typeface="Arial" charset="0"/>
                  </a:rPr>
                  <a:t>11%</a:t>
                </a:r>
                <a:endParaRPr lang="en-GB" altLang="en-US"/>
              </a:p>
            </p:txBody>
          </p:sp>
        </p:grpSp>
        <p:sp>
          <p:nvSpPr>
            <p:cNvPr id="192567" name="Text Box 55"/>
            <p:cNvSpPr txBox="1">
              <a:spLocks noChangeArrowheads="1"/>
            </p:cNvSpPr>
            <p:nvPr/>
          </p:nvSpPr>
          <p:spPr bwMode="auto">
            <a:xfrm>
              <a:off x="3449" y="2766"/>
              <a:ext cx="454"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Simplifier</a:t>
              </a:r>
            </a:p>
          </p:txBody>
        </p:sp>
        <p:sp>
          <p:nvSpPr>
            <p:cNvPr id="192568" name="Text Box 56"/>
            <p:cNvSpPr txBox="1">
              <a:spLocks noChangeArrowheads="1"/>
            </p:cNvSpPr>
            <p:nvPr/>
          </p:nvSpPr>
          <p:spPr bwMode="auto">
            <a:xfrm>
              <a:off x="4038" y="2766"/>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Quasi- Rationalists</a:t>
              </a:r>
            </a:p>
          </p:txBody>
        </p:sp>
        <p:sp>
          <p:nvSpPr>
            <p:cNvPr id="192569" name="Text Box 57"/>
            <p:cNvSpPr txBox="1">
              <a:spLocks noChangeArrowheads="1"/>
            </p:cNvSpPr>
            <p:nvPr/>
          </p:nvSpPr>
          <p:spPr bwMode="auto">
            <a:xfrm>
              <a:off x="4625" y="2751"/>
              <a:ext cx="478"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Rationalists</a:t>
              </a:r>
            </a:p>
          </p:txBody>
        </p:sp>
        <p:sp>
          <p:nvSpPr>
            <p:cNvPr id="192570" name="Text Box 58"/>
            <p:cNvSpPr txBox="1">
              <a:spLocks noChangeArrowheads="1"/>
            </p:cNvSpPr>
            <p:nvPr/>
          </p:nvSpPr>
          <p:spPr bwMode="auto">
            <a:xfrm>
              <a:off x="5012" y="2069"/>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800">
                  <a:solidFill>
                    <a:schemeClr val="tx1"/>
                  </a:solidFill>
                  <a:latin typeface="Arial" charset="0"/>
                </a:rPr>
                <a:t>Forward Workers</a:t>
              </a:r>
            </a:p>
          </p:txBody>
        </p:sp>
        <p:sp>
          <p:nvSpPr>
            <p:cNvPr id="192571" name="Text Box 59"/>
            <p:cNvSpPr txBox="1">
              <a:spLocks noChangeArrowheads="1"/>
            </p:cNvSpPr>
            <p:nvPr/>
          </p:nvSpPr>
          <p:spPr bwMode="auto">
            <a:xfrm>
              <a:off x="2958" y="2267"/>
              <a:ext cx="454" cy="21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800">
                  <a:solidFill>
                    <a:schemeClr val="tx1"/>
                  </a:solidFill>
                  <a:latin typeface="Arial" charset="0"/>
                </a:rPr>
                <a:t>Effort Minimizer</a:t>
              </a:r>
            </a:p>
          </p:txBody>
        </p:sp>
        <p:sp>
          <p:nvSpPr>
            <p:cNvPr id="192572" name="Text Box 60"/>
            <p:cNvSpPr txBox="1">
              <a:spLocks noChangeArrowheads="1"/>
            </p:cNvSpPr>
            <p:nvPr/>
          </p:nvSpPr>
          <p:spPr bwMode="auto">
            <a:xfrm>
              <a:off x="3833" y="1967"/>
              <a:ext cx="590" cy="13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800">
                  <a:solidFill>
                    <a:schemeClr val="tx1"/>
                  </a:solidFill>
                  <a:latin typeface="Arial" charset="0"/>
                </a:rPr>
                <a:t>Strategy mixer</a:t>
              </a:r>
            </a:p>
          </p:txBody>
        </p:sp>
      </p:grpSp>
      <p:sp>
        <p:nvSpPr>
          <p:cNvPr id="3" name="Slide Number Placeholder 2"/>
          <p:cNvSpPr>
            <a:spLocks noGrp="1"/>
          </p:cNvSpPr>
          <p:nvPr>
            <p:ph type="sldNum" sz="quarter" idx="12"/>
          </p:nvPr>
        </p:nvSpPr>
        <p:spPr/>
        <p:txBody>
          <a:bodyPr/>
          <a:lstStyle/>
          <a:p>
            <a:fld id="{E72BDC46-6F47-4AB5-98F3-E57E0E1A91C5}" type="slidenum">
              <a:rPr lang="en-GB" smtClean="0"/>
              <a:t>53</a:t>
            </a:fld>
            <a:endParaRPr lang="en-GB"/>
          </a:p>
        </p:txBody>
      </p:sp>
    </p:spTree>
    <p:extLst>
      <p:ext uri="{BB962C8B-B14F-4D97-AF65-F5344CB8AC3E}">
        <p14:creationId xmlns:p14="http://schemas.microsoft.com/office/powerpoint/2010/main" val="25161549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5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8"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94564" name="Rectangle 4"/>
          <p:cNvSpPr>
            <a:spLocks noGrp="1" noChangeArrowheads="1"/>
          </p:cNvSpPr>
          <p:nvPr>
            <p:ph type="title"/>
          </p:nvPr>
        </p:nvSpPr>
        <p:spPr>
          <a:xfrm>
            <a:off x="440870" y="476672"/>
            <a:ext cx="8260672" cy="1039427"/>
          </a:xfrm>
          <a:ln/>
        </p:spPr>
        <p:txBody>
          <a:bodyPr/>
          <a:lstStyle/>
          <a:p>
            <a:r>
              <a:rPr lang="en-GB" altLang="en-US" dirty="0"/>
              <a:t>The Decision Strategies</a:t>
            </a:r>
            <a:br>
              <a:rPr lang="en-GB" altLang="en-US" dirty="0"/>
            </a:br>
            <a:r>
              <a:rPr lang="en-GB" altLang="en-US" sz="2000" dirty="0"/>
              <a:t>Strategy Mixers</a:t>
            </a:r>
            <a:endParaRPr lang="de-DE" altLang="en-US" sz="2000" dirty="0"/>
          </a:p>
        </p:txBody>
      </p:sp>
      <p:sp>
        <p:nvSpPr>
          <p:cNvPr id="2" name="Content Placeholder 1"/>
          <p:cNvSpPr>
            <a:spLocks noGrp="1"/>
          </p:cNvSpPr>
          <p:nvPr>
            <p:ph sz="half" idx="2"/>
          </p:nvPr>
        </p:nvSpPr>
        <p:spPr/>
        <p:txBody>
          <a:bodyPr/>
          <a:lstStyle/>
          <a:p>
            <a:endParaRPr lang="en-GB"/>
          </a:p>
        </p:txBody>
      </p:sp>
      <p:sp>
        <p:nvSpPr>
          <p:cNvPr id="194565" name="Rectangle 5"/>
          <p:cNvSpPr>
            <a:spLocks noChangeArrowheads="1"/>
          </p:cNvSpPr>
          <p:nvPr/>
        </p:nvSpPr>
        <p:spPr bwMode="auto">
          <a:xfrm>
            <a:off x="685800" y="1981200"/>
            <a:ext cx="7770813" cy="337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3810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1pPr>
            <a:lvl2pPr marL="800100" indent="-342900" algn="l" defTabSz="449263">
              <a:lnSpc>
                <a:spcPct val="102000"/>
              </a:lnSpc>
              <a:spcBef>
                <a:spcPts val="450"/>
              </a:spcBef>
              <a:buClr>
                <a:srgbClr val="000000"/>
              </a:buClr>
              <a:buSzPct val="100000"/>
              <a:buFont typeface="Verdana" pitchFamily="34" charset="0"/>
              <a:buChar char="–"/>
              <a:defRPr>
                <a:solidFill>
                  <a:srgbClr val="000000"/>
                </a:solidFill>
                <a:latin typeface="Verdana" pitchFamily="34" charset="0"/>
              </a:defRPr>
            </a:lvl2pPr>
            <a:lvl3pPr marL="11811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3pPr>
            <a:lvl4pPr marL="1638300" indent="-266700" algn="l" defTabSz="449263">
              <a:lnSpc>
                <a:spcPct val="102000"/>
              </a:lnSpc>
              <a:spcBef>
                <a:spcPts val="350"/>
              </a:spcBef>
              <a:buClr>
                <a:srgbClr val="000000"/>
              </a:buClr>
              <a:buSzPct val="100000"/>
              <a:buFont typeface="Verdana" pitchFamily="34" charset="0"/>
              <a:buChar char="–"/>
              <a:defRPr sz="1400">
                <a:solidFill>
                  <a:srgbClr val="000000"/>
                </a:solidFill>
                <a:latin typeface="Verdana" pitchFamily="34" charset="0"/>
              </a:defRPr>
            </a:lvl4pPr>
            <a:lvl5pPr marL="2209800" indent="-381000" algn="l" defTabSz="449263">
              <a:lnSpc>
                <a:spcPct val="102000"/>
              </a:lnSpc>
              <a:spcBef>
                <a:spcPts val="500"/>
              </a:spcBef>
              <a:buClr>
                <a:srgbClr val="000000"/>
              </a:buClr>
              <a:buSzPct val="100000"/>
              <a:buFont typeface="Verdana" pitchFamily="34" charset="0"/>
              <a:buChar char="»"/>
              <a:defRPr sz="2000">
                <a:solidFill>
                  <a:srgbClr val="000000"/>
                </a:solidFill>
                <a:latin typeface="Verdana" pitchFamily="34" charset="0"/>
              </a:defRPr>
            </a:lvl5pPr>
            <a:lvl6pPr marL="26670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6pPr>
            <a:lvl7pPr marL="31242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7pPr>
            <a:lvl8pPr marL="35814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8pPr>
            <a:lvl9pPr marL="4038600" indent="-381000" defTabSz="449263" eaLnBrk="0" fontAlgn="base" hangingPunct="0">
              <a:lnSpc>
                <a:spcPct val="102000"/>
              </a:lnSpc>
              <a:spcBef>
                <a:spcPts val="500"/>
              </a:spcBef>
              <a:spcAft>
                <a:spcPct val="0"/>
              </a:spcAft>
              <a:buClr>
                <a:srgbClr val="000000"/>
              </a:buClr>
              <a:buSzPct val="100000"/>
              <a:buFont typeface="Verdana" pitchFamily="34" charset="0"/>
              <a:buChar char="»"/>
              <a:defRPr sz="2000">
                <a:solidFill>
                  <a:srgbClr val="000000"/>
                </a:solidFill>
                <a:latin typeface="Verdana" pitchFamily="34" charset="0"/>
              </a:defRPr>
            </a:lvl9pPr>
          </a:lstStyle>
          <a:p>
            <a:pPr>
              <a:lnSpc>
                <a:spcPct val="92000"/>
              </a:lnSpc>
              <a:buFont typeface="Wingdings" pitchFamily="2" charset="2"/>
              <a:buChar char="§"/>
            </a:pPr>
            <a:r>
              <a:rPr lang="en-GB" altLang="en-US"/>
              <a:t>subjects use different strategies </a:t>
            </a:r>
          </a:p>
          <a:p>
            <a:pPr lvl="1">
              <a:lnSpc>
                <a:spcPct val="92000"/>
              </a:lnSpc>
              <a:buFont typeface="Wingdings" pitchFamily="2" charset="2"/>
              <a:buChar char="§"/>
            </a:pPr>
            <a:r>
              <a:rPr lang="en-GB" altLang="en-US" sz="1800"/>
              <a:t>either within the attempt</a:t>
            </a:r>
          </a:p>
          <a:p>
            <a:pPr lvl="1">
              <a:lnSpc>
                <a:spcPct val="92000"/>
              </a:lnSpc>
              <a:buFont typeface="Wingdings" pitchFamily="2" charset="2"/>
              <a:buChar char="§"/>
            </a:pPr>
            <a:r>
              <a:rPr lang="en-GB" altLang="en-US" sz="1800"/>
              <a:t>between the attempts </a:t>
            </a:r>
          </a:p>
          <a:p>
            <a:pPr lvl="1">
              <a:lnSpc>
                <a:spcPct val="92000"/>
              </a:lnSpc>
              <a:buFont typeface="Wingdings" pitchFamily="2" charset="2"/>
              <a:buChar char="§"/>
            </a:pPr>
            <a:r>
              <a:rPr lang="en-GB" altLang="en-US" sz="1800"/>
              <a:t>or within and between the attempts</a:t>
            </a:r>
          </a:p>
          <a:p>
            <a:pPr>
              <a:lnSpc>
                <a:spcPct val="92000"/>
              </a:lnSpc>
              <a:buFont typeface="Wingdings" pitchFamily="2" charset="2"/>
              <a:buChar char="ð"/>
            </a:pPr>
            <a:r>
              <a:rPr lang="en-GB" altLang="en-US"/>
              <a:t>could not be assigned unequivocally to one of the groups</a:t>
            </a:r>
            <a:endParaRPr lang="en-GB" altLang="en-US" sz="800"/>
          </a:p>
          <a:p>
            <a:pPr>
              <a:lnSpc>
                <a:spcPct val="92000"/>
              </a:lnSpc>
              <a:buFont typeface="Wingdings" pitchFamily="2" charset="2"/>
              <a:buChar char="§"/>
            </a:pPr>
            <a:r>
              <a:rPr lang="en-GB" altLang="en-US"/>
              <a:t>10 subjects (11%)</a:t>
            </a:r>
            <a:br>
              <a:rPr lang="en-GB" altLang="en-US"/>
            </a:br>
            <a:endParaRPr lang="en-GB" altLang="en-US"/>
          </a:p>
          <a:p>
            <a:pPr>
              <a:lnSpc>
                <a:spcPct val="92000"/>
              </a:lnSpc>
              <a:buFont typeface="Wingdings" pitchFamily="2" charset="2"/>
              <a:buChar char="§"/>
            </a:pPr>
            <a:r>
              <a:rPr lang="en-GB" altLang="en-US"/>
              <a:t>guessing</a:t>
            </a:r>
          </a:p>
          <a:p>
            <a:pPr>
              <a:lnSpc>
                <a:spcPct val="92000"/>
              </a:lnSpc>
              <a:buFont typeface="Wingdings" pitchFamily="2" charset="2"/>
              <a:buChar char="§"/>
            </a:pPr>
            <a:r>
              <a:rPr lang="en-GB" altLang="en-US"/>
              <a:t>take in new information </a:t>
            </a:r>
            <a:r>
              <a:rPr lang="en-GB" altLang="en-US">
                <a:sym typeface="Wingdings" pitchFamily="2" charset="2"/>
              </a:rPr>
              <a:t> changes preferences</a:t>
            </a:r>
            <a:endParaRPr lang="en-GB" altLang="en-US">
              <a:solidFill>
                <a:srgbClr val="FF0066"/>
              </a:solidFill>
              <a:sym typeface="Wingdings" pitchFamily="2" charset="2"/>
            </a:endParaRPr>
          </a:p>
          <a:p>
            <a:pPr>
              <a:lnSpc>
                <a:spcPct val="92000"/>
              </a:lnSpc>
              <a:buFont typeface="Wingdings" pitchFamily="2" charset="2"/>
              <a:buChar char="§"/>
            </a:pPr>
            <a:endParaRPr lang="en-GB" altLang="en-US"/>
          </a:p>
          <a:p>
            <a:pPr>
              <a:lnSpc>
                <a:spcPct val="92000"/>
              </a:lnSpc>
              <a:buFont typeface="Wingdings" pitchFamily="2" charset="2"/>
              <a:buNone/>
            </a:pPr>
            <a:endParaRPr lang="en-GB" altLang="en-US"/>
          </a:p>
        </p:txBody>
      </p:sp>
      <p:sp>
        <p:nvSpPr>
          <p:cNvPr id="3" name="Slide Number Placeholder 2"/>
          <p:cNvSpPr>
            <a:spLocks noGrp="1"/>
          </p:cNvSpPr>
          <p:nvPr>
            <p:ph type="sldNum" sz="quarter" idx="12"/>
          </p:nvPr>
        </p:nvSpPr>
        <p:spPr/>
        <p:txBody>
          <a:bodyPr/>
          <a:lstStyle/>
          <a:p>
            <a:fld id="{E72BDC46-6F47-4AB5-98F3-E57E0E1A91C5}" type="slidenum">
              <a:rPr lang="en-GB" smtClean="0"/>
              <a:t>54</a:t>
            </a:fld>
            <a:endParaRPr lang="en-GB"/>
          </a:p>
        </p:txBody>
      </p:sp>
    </p:spTree>
    <p:extLst>
      <p:ext uri="{BB962C8B-B14F-4D97-AF65-F5344CB8AC3E}">
        <p14:creationId xmlns:p14="http://schemas.microsoft.com/office/powerpoint/2010/main" val="29055588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56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56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456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9456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9456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456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9456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extensions</a:t>
            </a:r>
            <a:endParaRPr lang="en-GB" dirty="0"/>
          </a:p>
        </p:txBody>
      </p:sp>
      <p:sp>
        <p:nvSpPr>
          <p:cNvPr id="3" name="Content Placeholder 2"/>
          <p:cNvSpPr>
            <a:spLocks noGrp="1"/>
          </p:cNvSpPr>
          <p:nvPr>
            <p:ph idx="1"/>
          </p:nvPr>
        </p:nvSpPr>
        <p:spPr/>
        <p:txBody>
          <a:bodyPr/>
          <a:lstStyle/>
          <a:p>
            <a:r>
              <a:rPr lang="en-GB" dirty="0" smtClean="0"/>
              <a:t>The passage of real time – discounting.</a:t>
            </a:r>
          </a:p>
          <a:p>
            <a:r>
              <a:rPr lang="en-GB" dirty="0" smtClean="0"/>
              <a:t>Savings problems.</a:t>
            </a:r>
            <a:endParaRPr lang="en-GB" dirty="0"/>
          </a:p>
        </p:txBody>
      </p:sp>
      <p:sp>
        <p:nvSpPr>
          <p:cNvPr id="4" name="Slide Number Placeholder 3"/>
          <p:cNvSpPr>
            <a:spLocks noGrp="1"/>
          </p:cNvSpPr>
          <p:nvPr>
            <p:ph type="sldNum" sz="quarter" idx="12"/>
          </p:nvPr>
        </p:nvSpPr>
        <p:spPr/>
        <p:txBody>
          <a:bodyPr/>
          <a:lstStyle/>
          <a:p>
            <a:fld id="{E72BDC46-6F47-4AB5-98F3-E57E0E1A91C5}" type="slidenum">
              <a:rPr lang="en-GB" smtClean="0"/>
              <a:t>55</a:t>
            </a:fld>
            <a:endParaRPr lang="en-GB"/>
          </a:p>
        </p:txBody>
      </p:sp>
    </p:spTree>
    <p:extLst>
      <p:ext uri="{BB962C8B-B14F-4D97-AF65-F5344CB8AC3E}">
        <p14:creationId xmlns:p14="http://schemas.microsoft.com/office/powerpoint/2010/main" val="234384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a:t>
            </a:r>
            <a:r>
              <a:rPr lang="en-GB" dirty="0" smtClean="0"/>
              <a:t>oodbye</a:t>
            </a:r>
            <a:endParaRPr lang="en-GB"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r>
              <a:rPr lang="en-GB" dirty="0" smtClean="0">
                <a:solidFill>
                  <a:schemeClr val="tx1"/>
                </a:solidFill>
              </a:rPr>
              <a:t>Till the next lecture.</a:t>
            </a:r>
            <a:endParaRPr lang="en-GB" dirty="0">
              <a:solidFill>
                <a:schemeClr val="tx1"/>
              </a:solidFill>
            </a:endParaRPr>
          </a:p>
        </p:txBody>
      </p:sp>
      <p:sp>
        <p:nvSpPr>
          <p:cNvPr id="4" name="Slide Number Placeholder 3"/>
          <p:cNvSpPr>
            <a:spLocks noGrp="1"/>
          </p:cNvSpPr>
          <p:nvPr>
            <p:ph type="sldNum" sz="quarter" idx="12"/>
          </p:nvPr>
        </p:nvSpPr>
        <p:spPr/>
        <p:txBody>
          <a:bodyPr/>
          <a:lstStyle/>
          <a:p>
            <a:fld id="{E72BDC46-6F47-4AB5-98F3-E57E0E1A91C5}" type="slidenum">
              <a:rPr lang="en-GB" smtClean="0"/>
              <a:t>56</a:t>
            </a:fld>
            <a:endParaRPr lang="en-GB"/>
          </a:p>
        </p:txBody>
      </p:sp>
    </p:spTree>
    <p:extLst>
      <p:ext uri="{BB962C8B-B14F-4D97-AF65-F5344CB8AC3E}">
        <p14:creationId xmlns:p14="http://schemas.microsoft.com/office/powerpoint/2010/main" val="2824124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a:noFill/>
            <a:miter lim="800000"/>
            <a:headEnd/>
            <a:tailEnd/>
          </a:ln>
        </p:spPr>
        <p:txBody>
          <a:bodyPr>
            <a:normAutofit/>
          </a:bodyPr>
          <a:lstStyle/>
          <a:p>
            <a:pPr eaLnBrk="1" hangingPunct="1"/>
            <a:r>
              <a:rPr lang="it-IT" altLang="en-US" sz="2800" dirty="0" smtClean="0"/>
              <a:t>How would YOU tackle this problem?</a:t>
            </a:r>
          </a:p>
        </p:txBody>
      </p:sp>
      <p:sp>
        <p:nvSpPr>
          <p:cNvPr id="56323" name="Rectangle 3"/>
          <p:cNvSpPr>
            <a:spLocks noGrp="1" noChangeArrowheads="1"/>
          </p:cNvSpPr>
          <p:nvPr>
            <p:ph idx="1"/>
          </p:nvPr>
        </p:nvSpPr>
        <p:spPr>
          <a:noFill/>
          <a:ln>
            <a:noFill/>
            <a:miter lim="800000"/>
            <a:headEnd/>
            <a:tailEnd/>
          </a:ln>
        </p:spPr>
        <p:txBody>
          <a:bodyPr/>
          <a:lstStyle/>
          <a:p>
            <a:pPr eaLnBrk="1" hangingPunct="1"/>
            <a:r>
              <a:rPr lang="it-IT" altLang="en-US" dirty="0" smtClean="0">
                <a:solidFill>
                  <a:schemeClr val="tx1"/>
                </a:solidFill>
              </a:rPr>
              <a:t>Economic theory suggests two ways:</a:t>
            </a:r>
          </a:p>
          <a:p>
            <a:pPr eaLnBrk="1" hangingPunct="1"/>
            <a:r>
              <a:rPr lang="it-IT" altLang="en-US" dirty="0" smtClean="0">
                <a:solidFill>
                  <a:schemeClr val="tx1"/>
                </a:solidFill>
              </a:rPr>
              <a:t>The Strategy Method;</a:t>
            </a:r>
          </a:p>
          <a:p>
            <a:pPr eaLnBrk="1" hangingPunct="1"/>
            <a:r>
              <a:rPr lang="it-IT" altLang="en-US" dirty="0" smtClean="0">
                <a:solidFill>
                  <a:schemeClr val="tx1"/>
                </a:solidFill>
              </a:rPr>
              <a:t>Backward Induction.</a:t>
            </a:r>
          </a:p>
          <a:p>
            <a:pPr eaLnBrk="1" hangingPunct="1"/>
            <a:r>
              <a:rPr lang="it-IT" altLang="en-US" dirty="0" smtClean="0">
                <a:solidFill>
                  <a:schemeClr val="tx1"/>
                </a:solidFill>
              </a:rPr>
              <a:t>Both these embody the idea that people PLAN – they think about future moves when deciding on their present moves.</a:t>
            </a:r>
          </a:p>
          <a:p>
            <a:pPr eaLnBrk="1" hangingPunct="1"/>
            <a:r>
              <a:rPr lang="it-IT" altLang="en-US" dirty="0" smtClean="0">
                <a:solidFill>
                  <a:schemeClr val="tx1"/>
                </a:solidFill>
              </a:rPr>
              <a:t>This idea of </a:t>
            </a:r>
            <a:r>
              <a:rPr lang="it-IT" altLang="en-US" i="1" dirty="0" smtClean="0">
                <a:solidFill>
                  <a:schemeClr val="tx1"/>
                </a:solidFill>
              </a:rPr>
              <a:t>planning </a:t>
            </a:r>
            <a:r>
              <a:rPr lang="it-IT" altLang="en-US" dirty="0" smtClean="0">
                <a:solidFill>
                  <a:schemeClr val="tx1"/>
                </a:solidFill>
              </a:rPr>
              <a:t>is fundamental to economists’ ways of thinking.</a:t>
            </a:r>
          </a:p>
        </p:txBody>
      </p:sp>
      <p:sp>
        <p:nvSpPr>
          <p:cNvPr id="2" name="Slide Number Placeholder 1"/>
          <p:cNvSpPr>
            <a:spLocks noGrp="1"/>
          </p:cNvSpPr>
          <p:nvPr>
            <p:ph type="sldNum" sz="quarter" idx="12"/>
          </p:nvPr>
        </p:nvSpPr>
        <p:spPr/>
        <p:txBody>
          <a:bodyPr/>
          <a:lstStyle/>
          <a:p>
            <a:fld id="{E72BDC46-6F47-4AB5-98F3-E57E0E1A91C5}" type="slidenum">
              <a:rPr lang="en-GB" smtClean="0"/>
              <a:t>6</a:t>
            </a:fld>
            <a:endParaRPr lang="en-GB"/>
          </a:p>
        </p:txBody>
      </p:sp>
    </p:spTree>
    <p:custDataLst>
      <p:tags r:id="rId1"/>
    </p:custDataLst>
    <p:extLst>
      <p:ext uri="{BB962C8B-B14F-4D97-AF65-F5344CB8AC3E}">
        <p14:creationId xmlns:p14="http://schemas.microsoft.com/office/powerpoint/2010/main" val="118443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In this example</a:t>
            </a:r>
          </a:p>
        </p:txBody>
      </p:sp>
      <p:sp>
        <p:nvSpPr>
          <p:cNvPr id="58371" name="Rectangle 3"/>
          <p:cNvSpPr>
            <a:spLocks noGrp="1" noChangeArrowheads="1"/>
          </p:cNvSpPr>
          <p:nvPr>
            <p:ph idx="1"/>
          </p:nvPr>
        </p:nvSpPr>
        <p:spPr>
          <a:noFill/>
          <a:ln>
            <a:noFill/>
            <a:miter lim="800000"/>
            <a:headEnd/>
            <a:tailEnd/>
          </a:ln>
        </p:spPr>
        <p:txBody>
          <a:bodyPr/>
          <a:lstStyle/>
          <a:p>
            <a:pPr eaLnBrk="1" hangingPunct="1"/>
            <a:r>
              <a:rPr lang="it-IT" altLang="en-US" dirty="0" smtClean="0">
                <a:solidFill>
                  <a:schemeClr val="tx1"/>
                </a:solidFill>
              </a:rPr>
              <a:t>We will derive the solution by Backward Induction in the lecture.</a:t>
            </a:r>
          </a:p>
          <a:p>
            <a:pPr eaLnBrk="1" hangingPunct="1"/>
            <a:r>
              <a:rPr lang="it-IT" altLang="en-US" dirty="0" smtClean="0">
                <a:solidFill>
                  <a:schemeClr val="tx1"/>
                </a:solidFill>
              </a:rPr>
              <a:t>To derive the solution by the Strategy Method we need some notation for a strategy:</a:t>
            </a:r>
          </a:p>
          <a:p>
            <a:pPr eaLnBrk="1" hangingPunct="1"/>
            <a:r>
              <a:rPr lang="it-IT" altLang="en-US" i="1" dirty="0" smtClean="0">
                <a:solidFill>
                  <a:schemeClr val="tx1"/>
                </a:solidFill>
              </a:rPr>
              <a:t>X;YZ </a:t>
            </a:r>
            <a:r>
              <a:rPr lang="it-IT" altLang="en-US" dirty="0" smtClean="0">
                <a:solidFill>
                  <a:schemeClr val="tx1"/>
                </a:solidFill>
              </a:rPr>
              <a:t>means play </a:t>
            </a:r>
            <a:r>
              <a:rPr lang="it-IT" altLang="en-US" i="1" dirty="0" smtClean="0">
                <a:solidFill>
                  <a:schemeClr val="tx1"/>
                </a:solidFill>
              </a:rPr>
              <a:t>X </a:t>
            </a:r>
            <a:r>
              <a:rPr lang="it-IT" altLang="en-US" dirty="0" smtClean="0">
                <a:solidFill>
                  <a:schemeClr val="tx1"/>
                </a:solidFill>
              </a:rPr>
              <a:t>(U or D) at first decision  node and then play </a:t>
            </a:r>
            <a:r>
              <a:rPr lang="it-IT" altLang="en-US" i="1" dirty="0" smtClean="0">
                <a:solidFill>
                  <a:schemeClr val="tx1"/>
                </a:solidFill>
              </a:rPr>
              <a:t>Y(Z) </a:t>
            </a:r>
            <a:r>
              <a:rPr lang="it-IT" altLang="en-US" dirty="0" smtClean="0">
                <a:solidFill>
                  <a:schemeClr val="tx1"/>
                </a:solidFill>
              </a:rPr>
              <a:t>at second decision node if Nature plays </a:t>
            </a:r>
            <a:r>
              <a:rPr lang="it-IT" altLang="en-US" i="1" dirty="0" smtClean="0">
                <a:solidFill>
                  <a:schemeClr val="tx1"/>
                </a:solidFill>
              </a:rPr>
              <a:t>U(D)</a:t>
            </a:r>
          </a:p>
        </p:txBody>
      </p:sp>
      <p:sp>
        <p:nvSpPr>
          <p:cNvPr id="2" name="Slide Number Placeholder 1"/>
          <p:cNvSpPr>
            <a:spLocks noGrp="1"/>
          </p:cNvSpPr>
          <p:nvPr>
            <p:ph type="sldNum" sz="quarter" idx="12"/>
          </p:nvPr>
        </p:nvSpPr>
        <p:spPr/>
        <p:txBody>
          <a:bodyPr/>
          <a:lstStyle/>
          <a:p>
            <a:fld id="{E72BDC46-6F47-4AB5-98F3-E57E0E1A91C5}" type="slidenum">
              <a:rPr lang="en-GB" smtClean="0"/>
              <a:t>7</a:t>
            </a:fld>
            <a:endParaRPr lang="en-GB"/>
          </a:p>
        </p:txBody>
      </p:sp>
    </p:spTree>
    <p:custDataLst>
      <p:tags r:id="rId1"/>
    </p:custDataLst>
    <p:extLst>
      <p:ext uri="{BB962C8B-B14F-4D97-AF65-F5344CB8AC3E}">
        <p14:creationId xmlns:p14="http://schemas.microsoft.com/office/powerpoint/2010/main" val="894164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The Strategy Method</a:t>
            </a:r>
            <a:endParaRPr lang="en-US" altLang="en-US" dirty="0" smtClean="0"/>
          </a:p>
        </p:txBody>
      </p:sp>
      <p:graphicFrame>
        <p:nvGraphicFramePr>
          <p:cNvPr id="60419" name="Group 3"/>
          <p:cNvGraphicFramePr>
            <a:graphicFrameLocks noGrp="1"/>
          </p:cNvGraphicFramePr>
          <p:nvPr>
            <p:ph idx="1"/>
            <p:extLst>
              <p:ext uri="{D42A27DB-BD31-4B8C-83A1-F6EECF244321}">
                <p14:modId xmlns:p14="http://schemas.microsoft.com/office/powerpoint/2010/main" val="3030413082"/>
              </p:ext>
            </p:extLst>
          </p:nvPr>
        </p:nvGraphicFramePr>
        <p:xfrm>
          <a:off x="457200" y="1600200"/>
          <a:ext cx="8229600" cy="4664079"/>
        </p:xfrm>
        <a:graphic>
          <a:graphicData uri="http://schemas.openxmlformats.org/drawingml/2006/table">
            <a:tbl>
              <a:tblPr/>
              <a:tblGrid>
                <a:gridCol w="2057400">
                  <a:extLst>
                    <a:ext uri="{9D8B030D-6E8A-4147-A177-3AD203B41FA5}">
                      <a16:colId xmlns:a16="http://schemas.microsoft.com/office/drawing/2014/main" val="20000"/>
                    </a:ext>
                  </a:extLst>
                </a:gridCol>
                <a:gridCol w="1985963">
                  <a:extLst>
                    <a:ext uri="{9D8B030D-6E8A-4147-A177-3AD203B41FA5}">
                      <a16:colId xmlns:a16="http://schemas.microsoft.com/office/drawing/2014/main" val="20001"/>
                    </a:ext>
                  </a:extLst>
                </a:gridCol>
                <a:gridCol w="2128837">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Number</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Strategy</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Payoffs</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U;UU</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8 13 6 20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U;UD</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8 13 6 18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3</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U;DU</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16 8 6 20</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4</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U;DD</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16 8 6 18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5</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D;UU</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15 17 20 8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6</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D;UD</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15 17 8 0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7</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D;DU</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2 4 20 8</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8</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D;DD</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2 4 8 0</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33CCFF"/>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Slide Number Placeholder 1"/>
          <p:cNvSpPr>
            <a:spLocks noGrp="1"/>
          </p:cNvSpPr>
          <p:nvPr>
            <p:ph type="sldNum" sz="quarter" idx="12"/>
          </p:nvPr>
        </p:nvSpPr>
        <p:spPr/>
        <p:txBody>
          <a:bodyPr/>
          <a:lstStyle/>
          <a:p>
            <a:fld id="{E72BDC46-6F47-4AB5-98F3-E57E0E1A91C5}" type="slidenum">
              <a:rPr lang="en-GB" smtClean="0"/>
              <a:t>8</a:t>
            </a:fld>
            <a:endParaRPr lang="en-GB"/>
          </a:p>
        </p:txBody>
      </p:sp>
    </p:spTree>
    <p:custDataLst>
      <p:tags r:id="rId1"/>
    </p:custDataLst>
    <p:extLst>
      <p:ext uri="{BB962C8B-B14F-4D97-AF65-F5344CB8AC3E}">
        <p14:creationId xmlns:p14="http://schemas.microsoft.com/office/powerpoint/2010/main" val="1190183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a:noFill/>
            <a:miter lim="800000"/>
            <a:headEnd/>
            <a:tailEnd/>
          </a:ln>
        </p:spPr>
        <p:txBody>
          <a:bodyPr/>
          <a:lstStyle/>
          <a:p>
            <a:pPr eaLnBrk="1" hangingPunct="1"/>
            <a:r>
              <a:rPr lang="it-IT" altLang="en-US" dirty="0" smtClean="0"/>
              <a:t>The Strategy Method</a:t>
            </a:r>
            <a:endParaRPr lang="en-US" altLang="en-US" dirty="0" smtClean="0"/>
          </a:p>
        </p:txBody>
      </p:sp>
      <p:graphicFrame>
        <p:nvGraphicFramePr>
          <p:cNvPr id="62467" name="Group 3"/>
          <p:cNvGraphicFramePr>
            <a:graphicFrameLocks noGrp="1"/>
          </p:cNvGraphicFramePr>
          <p:nvPr>
            <p:ph idx="1"/>
            <p:extLst>
              <p:ext uri="{D42A27DB-BD31-4B8C-83A1-F6EECF244321}">
                <p14:modId xmlns:p14="http://schemas.microsoft.com/office/powerpoint/2010/main" val="2859793772"/>
              </p:ext>
            </p:extLst>
          </p:nvPr>
        </p:nvGraphicFramePr>
        <p:xfrm>
          <a:off x="457200" y="1600200"/>
          <a:ext cx="8229600" cy="4664079"/>
        </p:xfrm>
        <a:graphic>
          <a:graphicData uri="http://schemas.openxmlformats.org/drawingml/2006/table">
            <a:tbl>
              <a:tblPr/>
              <a:tblGrid>
                <a:gridCol w="2057400">
                  <a:extLst>
                    <a:ext uri="{9D8B030D-6E8A-4147-A177-3AD203B41FA5}">
                      <a16:colId xmlns:a16="http://schemas.microsoft.com/office/drawing/2014/main" val="20000"/>
                    </a:ext>
                  </a:extLst>
                </a:gridCol>
                <a:gridCol w="1985963">
                  <a:extLst>
                    <a:ext uri="{9D8B030D-6E8A-4147-A177-3AD203B41FA5}">
                      <a16:colId xmlns:a16="http://schemas.microsoft.com/office/drawing/2014/main" val="20001"/>
                    </a:ext>
                  </a:extLst>
                </a:gridCol>
                <a:gridCol w="2128837">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Number</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Strategy</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Payoffs</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Ordered</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U;UU</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8 13 6 20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20 13 8 6</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U;UD</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8 13 6 18</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18 13 8 6</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3</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U:DU</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16 8 6 20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20 16 8 6 </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4</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U,DD</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16 8 6 18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18 16 8 6 </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5</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D;UU</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15 17 20 8</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20 17 15 8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6</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D;UD</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15 17 8 0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17 15 8 0</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7</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D;DU</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2 4 20 8</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20 8 4 2</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182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8</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D;DD</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Arial" charset="0"/>
                          <a:cs typeface="Arial" charset="0"/>
                        </a:rPr>
                        <a:t>2 4 8 0</a:t>
                      </a:r>
                      <a:endParaRPr kumimoji="0" lang="en-US" sz="2800" b="0" i="0" u="none" strike="noStrike" cap="none" normalizeH="0" baseline="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Arial" charset="0"/>
                          <a:cs typeface="Arial" charset="0"/>
                        </a:rPr>
                        <a:t>8 4 2 0</a:t>
                      </a:r>
                      <a:endParaRPr kumimoji="0" lang="en-US" sz="2800" b="0" i="0" u="none" strike="noStrike" cap="none" normalizeH="0" baseline="0" dirty="0" smtClean="0">
                        <a:ln>
                          <a:noFill/>
                        </a:ln>
                        <a:solidFill>
                          <a:schemeClr val="tx1"/>
                        </a:solidFill>
                        <a:effectLst/>
                        <a:latin typeface="Arial"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2" name="Slide Number Placeholder 1"/>
          <p:cNvSpPr>
            <a:spLocks noGrp="1"/>
          </p:cNvSpPr>
          <p:nvPr>
            <p:ph type="sldNum" sz="quarter" idx="12"/>
          </p:nvPr>
        </p:nvSpPr>
        <p:spPr/>
        <p:txBody>
          <a:bodyPr/>
          <a:lstStyle/>
          <a:p>
            <a:fld id="{E72BDC46-6F47-4AB5-98F3-E57E0E1A91C5}" type="slidenum">
              <a:rPr lang="en-GB" smtClean="0"/>
              <a:t>9</a:t>
            </a:fld>
            <a:endParaRPr lang="en-GB"/>
          </a:p>
        </p:txBody>
      </p:sp>
    </p:spTree>
    <p:custDataLst>
      <p:tags r:id="rId1"/>
    </p:custDataLst>
    <p:extLst>
      <p:ext uri="{BB962C8B-B14F-4D97-AF65-F5344CB8AC3E}">
        <p14:creationId xmlns:p14="http://schemas.microsoft.com/office/powerpoint/2010/main" val="18741630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11991</TotalTime>
  <Words>3161</Words>
  <Application>Microsoft Office PowerPoint</Application>
  <PresentationFormat>On-screen Show (4:3)</PresentationFormat>
  <Paragraphs>927</Paragraphs>
  <Slides>56</Slides>
  <Notes>47</Notes>
  <HiddenSlides>18</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56</vt:i4>
      </vt:variant>
    </vt:vector>
  </HeadingPairs>
  <TitlesOfParts>
    <vt:vector size="64" baseType="lpstr">
      <vt:lpstr>Arial</vt:lpstr>
      <vt:lpstr>Calibri</vt:lpstr>
      <vt:lpstr>Times New Roman</vt:lpstr>
      <vt:lpstr>Trebuchet MS</vt:lpstr>
      <vt:lpstr>Verdana</vt:lpstr>
      <vt:lpstr>Wingdings</vt:lpstr>
      <vt:lpstr>Wingdings 3</vt:lpstr>
      <vt:lpstr>Facet</vt:lpstr>
      <vt:lpstr>Experimental economics</vt:lpstr>
      <vt:lpstr>Dynamic decision-making</vt:lpstr>
      <vt:lpstr>Individual dynamic decision-making</vt:lpstr>
      <vt:lpstr>Consider the following problem</vt:lpstr>
      <vt:lpstr>PowerPoint Presentation</vt:lpstr>
      <vt:lpstr>How would YOU tackle this problem?</vt:lpstr>
      <vt:lpstr>In this example</vt:lpstr>
      <vt:lpstr>The Strategy Method</vt:lpstr>
      <vt:lpstr>The Strategy Method</vt:lpstr>
      <vt:lpstr>The Solution</vt:lpstr>
      <vt:lpstr>Planning</vt:lpstr>
      <vt:lpstr>A Way around preferences</vt:lpstr>
      <vt:lpstr>The Dominance Property©</vt:lpstr>
      <vt:lpstr>An Experiment</vt:lpstr>
      <vt:lpstr>This “3 Johns” experiment</vt:lpstr>
      <vt:lpstr>Results: individual treatment</vt:lpstr>
      <vt:lpstr>Results: pairs treatment</vt:lpstr>
      <vt:lpstr>Results: individual pre-commitment treatment</vt:lpstr>
      <vt:lpstr>Results: all treatments</vt:lpstr>
      <vt:lpstr>Conclusions so far</vt:lpstr>
      <vt:lpstr>Types</vt:lpstr>
      <vt:lpstr>Two Problems: what would you choose – Up or Down – in each? </vt:lpstr>
      <vt:lpstr>What does such a person do in this dynamic problem? Suppose that he/she prefers £30 to the 80% chance of £50 and that he/she strictly prefers the 20% chance of £50 to the 25% chance of £30 (and hence to a 25% chance of £31 and a 75% chance of £1).</vt:lpstr>
      <vt:lpstr>What they do depends on their type</vt:lpstr>
      <vt:lpstr>Allocations</vt:lpstr>
      <vt:lpstr>PowerPoint Presentation</vt:lpstr>
      <vt:lpstr>PowerPoint Presentation</vt:lpstr>
      <vt:lpstr>PowerPoint Presentation</vt:lpstr>
      <vt:lpstr>Types</vt:lpstr>
      <vt:lpstr>Estimation</vt:lpstr>
      <vt:lpstr>A summary of the main results</vt:lpstr>
      <vt:lpstr>Conclusions</vt:lpstr>
      <vt:lpstr>Hey and Lotito</vt:lpstr>
      <vt:lpstr>An extension</vt:lpstr>
      <vt:lpstr>Hey and Knoll</vt:lpstr>
      <vt:lpstr>The decision tree</vt:lpstr>
      <vt:lpstr>Dominance Property of the Payoffs</vt:lpstr>
      <vt:lpstr>Conduct of the Experiment</vt:lpstr>
      <vt:lpstr>The observed Decision Strategies</vt:lpstr>
      <vt:lpstr>The Decision Strategies Effort Minimizer / Ignorants</vt:lpstr>
      <vt:lpstr>The Decision Strategies Overview</vt:lpstr>
      <vt:lpstr>The Decision Strategies Backward Inducters: Overview</vt:lpstr>
      <vt:lpstr>The Decision Strategies Overview</vt:lpstr>
      <vt:lpstr>The Decision Strategies Backward Inducters: The Rationalists</vt:lpstr>
      <vt:lpstr>The Decision Strategies Overview</vt:lpstr>
      <vt:lpstr>The Decision Strategies Backward Inducters: The Quasi-Rationalists</vt:lpstr>
      <vt:lpstr>The Decision Strategies Overview</vt:lpstr>
      <vt:lpstr>The Decision Strategies Backward Inducters: Simplifier – the desperates</vt:lpstr>
      <vt:lpstr>The Decision Strategies Backward Inducters: Simplifier – Effort &amp; Time Savers</vt:lpstr>
      <vt:lpstr>The Decision Strategies Overview</vt:lpstr>
      <vt:lpstr>The Decision Strategies Forward Worker</vt:lpstr>
      <vt:lpstr>The Decision Strategies  Forward Worker: different groups</vt:lpstr>
      <vt:lpstr>The Decision Strategies Overview</vt:lpstr>
      <vt:lpstr>The Decision Strategies Strategy Mixers</vt:lpstr>
      <vt:lpstr>Other extensions</vt:lpstr>
      <vt:lpstr>Goodbye</vt:lpstr>
    </vt:vector>
  </TitlesOfParts>
  <Company>The 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Hey</dc:creator>
  <cp:lastModifiedBy>John Hey</cp:lastModifiedBy>
  <cp:revision>369</cp:revision>
  <dcterms:created xsi:type="dcterms:W3CDTF">2014-08-07T15:33:59Z</dcterms:created>
  <dcterms:modified xsi:type="dcterms:W3CDTF">2022-05-17T10:46:36Z</dcterms:modified>
</cp:coreProperties>
</file>